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45"/>
  </p:notesMasterIdLst>
  <p:sldIdLst>
    <p:sldId id="256" r:id="rId3"/>
    <p:sldId id="257" r:id="rId4"/>
    <p:sldId id="258" r:id="rId5"/>
    <p:sldId id="260" r:id="rId6"/>
    <p:sldId id="259" r:id="rId7"/>
    <p:sldId id="265" r:id="rId8"/>
    <p:sldId id="266" r:id="rId9"/>
    <p:sldId id="267" r:id="rId10"/>
    <p:sldId id="268" r:id="rId11"/>
    <p:sldId id="269" r:id="rId12"/>
    <p:sldId id="270" r:id="rId13"/>
    <p:sldId id="271" r:id="rId14"/>
    <p:sldId id="272" r:id="rId15"/>
    <p:sldId id="262" r:id="rId16"/>
    <p:sldId id="261" r:id="rId17"/>
    <p:sldId id="263" r:id="rId18"/>
    <p:sldId id="264" r:id="rId19"/>
    <p:sldId id="297"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Lst>
  <p:sldSz cx="9144000" cy="6858000" type="screen4x3"/>
  <p:notesSz cx="6858000" cy="9144000"/>
  <p:embeddedFontLst>
    <p:embeddedFont>
      <p:font typeface="Roboto"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2004" y="3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ridge-online.cz/sk/o-na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ridge-online.cz/sk/o-na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busyteacher.org/classroom_activities-vocabulary-worksheets/"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busyteacher.org/10061-8-simple-tips-encourage-student-participation.html" TargetMode="External"/><Relationship Id="rId4" Type="http://schemas.openxmlformats.org/officeDocument/2006/relationships/hyperlink" Target="https://busyteacher.org/classroom_activities-grammar-worksheets/"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4695779eb1_0_310: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Notes notes notes</a:t>
            </a:r>
            <a:endParaRPr/>
          </a:p>
        </p:txBody>
      </p:sp>
      <p:sp>
        <p:nvSpPr>
          <p:cNvPr id="104" name="Google Shape;104;g34695779eb1_0_310: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a:t>
            </a:fld>
            <a:endParaRPr sz="1600" b="0" i="0" u="none" strike="noStrike" cap="none">
              <a:solidFill>
                <a:schemeClr val="dk1"/>
              </a:solidFill>
              <a:latin typeface="Arial"/>
              <a:ea typeface="Arial"/>
              <a:cs typeface="Arial"/>
              <a:sym typeface="Arial"/>
            </a:endParaRPr>
          </a:p>
        </p:txBody>
      </p:sp>
      <p:sp>
        <p:nvSpPr>
          <p:cNvPr id="105" name="Google Shape;105;g34695779eb1_0_310: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4695779eb1_0_371: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Info o BPH: </a:t>
            </a:r>
            <a:r>
              <a:rPr lang="cs" u="sng">
                <a:solidFill>
                  <a:schemeClr val="hlink"/>
                </a:solidFill>
                <a:hlinkClick r:id="rId3"/>
              </a:rPr>
              <a:t>https://www.bridge-online.cz/sk/o-nas/</a:t>
            </a:r>
            <a:endParaRPr/>
          </a:p>
          <a:p>
            <a:pPr marL="0" lvl="0" indent="0" algn="l" rtl="0">
              <a:lnSpc>
                <a:spcPct val="100000"/>
              </a:lnSpc>
              <a:spcBef>
                <a:spcPts val="0"/>
              </a:spcBef>
              <a:spcAft>
                <a:spcPts val="0"/>
              </a:spcAft>
              <a:buSzPts val="1000"/>
              <a:buNone/>
            </a:pPr>
            <a:r>
              <a:rPr lang="cs"/>
              <a:t>ČR, Slovensko </a:t>
            </a:r>
            <a:endParaRPr/>
          </a:p>
          <a:p>
            <a:pPr marL="0" lvl="0" indent="0" algn="l" rtl="0">
              <a:lnSpc>
                <a:spcPct val="100000"/>
              </a:lnSpc>
              <a:spcBef>
                <a:spcPts val="0"/>
              </a:spcBef>
              <a:spcAft>
                <a:spcPts val="0"/>
              </a:spcAft>
              <a:buSzPts val="1000"/>
              <a:buNone/>
            </a:pPr>
            <a:r>
              <a:rPr lang="cs"/>
              <a:t>vydavatelství anglických výukových materiálů a distributor anglických učebnic</a:t>
            </a:r>
            <a:endParaRPr/>
          </a:p>
          <a:p>
            <a:pPr marL="0" lvl="0" indent="0" algn="l" rtl="0">
              <a:lnSpc>
                <a:spcPct val="100000"/>
              </a:lnSpc>
              <a:spcBef>
                <a:spcPts val="0"/>
              </a:spcBef>
              <a:spcAft>
                <a:spcPts val="0"/>
              </a:spcAft>
              <a:buSzPts val="1000"/>
              <a:buNone/>
            </a:pPr>
            <a:endParaRPr/>
          </a:p>
        </p:txBody>
      </p:sp>
      <p:sp>
        <p:nvSpPr>
          <p:cNvPr id="114" name="Google Shape;114;g34695779eb1_0_371: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a:t>
            </a:fld>
            <a:endParaRPr sz="1600" b="0" i="0" u="none" strike="noStrike" cap="none">
              <a:solidFill>
                <a:schemeClr val="dk1"/>
              </a:solidFill>
              <a:latin typeface="Arial"/>
              <a:ea typeface="Arial"/>
              <a:cs typeface="Arial"/>
              <a:sym typeface="Arial"/>
            </a:endParaRPr>
          </a:p>
        </p:txBody>
      </p:sp>
      <p:sp>
        <p:nvSpPr>
          <p:cNvPr id="115" name="Google Shape;115;g34695779eb1_0_371: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4695779eb1_0_379: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123" name="Google Shape;123;g34695779eb1_0_379: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3</a:t>
            </a:fld>
            <a:endParaRPr sz="1600" b="0" i="0" u="none" strike="noStrike" cap="none">
              <a:solidFill>
                <a:schemeClr val="dk1"/>
              </a:solidFill>
              <a:latin typeface="Arial"/>
              <a:ea typeface="Arial"/>
              <a:cs typeface="Arial"/>
              <a:sym typeface="Arial"/>
            </a:endParaRPr>
          </a:p>
        </p:txBody>
      </p:sp>
      <p:sp>
        <p:nvSpPr>
          <p:cNvPr id="124" name="Google Shape;124;g34695779eb1_0_3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4695779eb1_0_406: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Info o BPH: </a:t>
            </a:r>
            <a:r>
              <a:rPr lang="cs" u="sng">
                <a:solidFill>
                  <a:schemeClr val="hlink"/>
                </a:solidFill>
                <a:hlinkClick r:id="rId3"/>
              </a:rPr>
              <a:t>https://www.bridge-online.cz/sk/o-nas/</a:t>
            </a:r>
            <a:endParaRPr/>
          </a:p>
        </p:txBody>
      </p:sp>
      <p:sp>
        <p:nvSpPr>
          <p:cNvPr id="152" name="Google Shape;152;g34695779eb1_0_406: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4</a:t>
            </a:fld>
            <a:endParaRPr sz="1600" b="0" i="0" u="none" strike="noStrike" cap="none">
              <a:solidFill>
                <a:schemeClr val="dk1"/>
              </a:solidFill>
              <a:latin typeface="Arial"/>
              <a:ea typeface="Arial"/>
              <a:cs typeface="Arial"/>
              <a:sym typeface="Arial"/>
            </a:endParaRPr>
          </a:p>
        </p:txBody>
      </p:sp>
      <p:sp>
        <p:nvSpPr>
          <p:cNvPr id="153" name="Google Shape;153;g34695779eb1_0_4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4695779eb1_0_390: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406400" lvl="0" indent="-279400" algn="l" rtl="0">
              <a:lnSpc>
                <a:spcPct val="100000"/>
              </a:lnSpc>
              <a:spcBef>
                <a:spcPts val="0"/>
              </a:spcBef>
              <a:spcAft>
                <a:spcPts val="0"/>
              </a:spcAft>
              <a:buClr>
                <a:srgbClr val="002060"/>
              </a:buClr>
              <a:buSzPts val="1200"/>
              <a:buFont typeface="Calibri"/>
              <a:buChar char="●"/>
            </a:pPr>
            <a:r>
              <a:rPr lang="cs" sz="1200" b="1">
                <a:solidFill>
                  <a:srgbClr val="002060"/>
                </a:solidFill>
                <a:latin typeface="Calibri"/>
                <a:ea typeface="Calibri"/>
                <a:cs typeface="Calibri"/>
                <a:sym typeface="Calibri"/>
              </a:rPr>
              <a:t>Nabízí výhody časopisu: </a:t>
            </a:r>
            <a:endParaRPr sz="1200" b="1">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Stále nová, aktuální témata, svěží a vzrušující pro studenty  </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Sezónní témata: svátky, tradice, výročí…</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Novinky ze světa filmu, hudby a videoher… </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Lokální témata z České republiky a Slovenska </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Zábavná forma: jazykové hádanky, slovní hříčky</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Měsíční a celoroční soutěže</a:t>
            </a:r>
            <a:endParaRPr sz="1200">
              <a:solidFill>
                <a:srgbClr val="002060"/>
              </a:solidFill>
              <a:latin typeface="Calibri"/>
              <a:ea typeface="Calibri"/>
              <a:cs typeface="Calibri"/>
              <a:sym typeface="Calibri"/>
            </a:endParaRPr>
          </a:p>
          <a:p>
            <a:pPr marL="406400" lvl="0" indent="-279400" algn="l" rtl="0">
              <a:lnSpc>
                <a:spcPct val="100000"/>
              </a:lnSpc>
              <a:spcBef>
                <a:spcPts val="0"/>
              </a:spcBef>
              <a:spcAft>
                <a:spcPts val="0"/>
              </a:spcAft>
              <a:buClr>
                <a:srgbClr val="002060"/>
              </a:buClr>
              <a:buSzPts val="1200"/>
              <a:buFont typeface="Calibri"/>
              <a:buChar char="●"/>
            </a:pPr>
            <a:r>
              <a:rPr lang="cs" sz="1200" b="1">
                <a:solidFill>
                  <a:srgbClr val="002060"/>
                </a:solidFill>
                <a:latin typeface="Calibri"/>
                <a:ea typeface="Calibri"/>
                <a:cs typeface="Calibri"/>
                <a:sym typeface="Calibri"/>
              </a:rPr>
              <a:t>Nabízí výhody učebnice: </a:t>
            </a:r>
            <a:endParaRPr sz="1200" b="1">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Každý titul je pečlivě jazykově a tématicky profilovaný pro určitou věkovou skupinu a školský stupeň (školské osnovy) </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Reálie anglického světa prostřednictvím anglických autorů</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Nejen rozvoj čtení, také poslech (CD u každého čísla), mluvení a psaní</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Zábavné procvičování gramatiky a slovní zásoby</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Moderní metodika, doplňkové aktivity</a:t>
            </a:r>
            <a:endParaRPr sz="1200">
              <a:solidFill>
                <a:srgbClr val="002060"/>
              </a:solidFill>
              <a:latin typeface="Calibri"/>
              <a:ea typeface="Calibri"/>
              <a:cs typeface="Calibri"/>
              <a:sym typeface="Calibri"/>
            </a:endParaRPr>
          </a:p>
          <a:p>
            <a:pPr marL="406400" lvl="0" indent="-279400" algn="l" rtl="0">
              <a:lnSpc>
                <a:spcPct val="100000"/>
              </a:lnSpc>
              <a:spcBef>
                <a:spcPts val="0"/>
              </a:spcBef>
              <a:spcAft>
                <a:spcPts val="0"/>
              </a:spcAft>
              <a:buClr>
                <a:srgbClr val="002060"/>
              </a:buClr>
              <a:buSzPts val="1200"/>
              <a:buFont typeface="Calibri"/>
              <a:buChar char="●"/>
            </a:pPr>
            <a:r>
              <a:rPr lang="cs" sz="1200" b="1">
                <a:solidFill>
                  <a:srgbClr val="002060"/>
                </a:solidFill>
                <a:latin typeface="Calibri"/>
                <a:ea typeface="Calibri"/>
                <a:cs typeface="Calibri"/>
                <a:sym typeface="Calibri"/>
              </a:rPr>
              <a:t>Nabízí mnohem více:</a:t>
            </a:r>
            <a:endParaRPr sz="1200" b="1">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Příprava na jazykové testy a maturitu</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Literatura a komiksové adaptace literárních děl</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CLIL a mezipředmětové vztahy</a:t>
            </a:r>
            <a:endParaRPr sz="1200">
              <a:solidFill>
                <a:srgbClr val="002060"/>
              </a:solidFill>
              <a:latin typeface="Calibri"/>
              <a:ea typeface="Calibri"/>
              <a:cs typeface="Calibri"/>
              <a:sym typeface="Calibri"/>
            </a:endParaRPr>
          </a:p>
          <a:p>
            <a:pPr marL="812800" lvl="1"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Rozvoj kritického myšlení </a:t>
            </a:r>
            <a:endParaRPr sz="1200">
              <a:solidFill>
                <a:srgbClr val="002060"/>
              </a:solidFill>
              <a:latin typeface="Calibri"/>
              <a:ea typeface="Calibri"/>
              <a:cs typeface="Calibri"/>
              <a:sym typeface="Calibri"/>
            </a:endParaRPr>
          </a:p>
          <a:p>
            <a:pPr marL="406400" lvl="0"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LEPŠÍ NEŽ VOLNÉ INTERNETOVÉ ZDROJE</a:t>
            </a:r>
            <a:endParaRPr sz="1200">
              <a:solidFill>
                <a:srgbClr val="002060"/>
              </a:solidFill>
              <a:latin typeface="Calibri"/>
              <a:ea typeface="Calibri"/>
              <a:cs typeface="Calibri"/>
              <a:sym typeface="Calibri"/>
            </a:endParaRPr>
          </a:p>
          <a:p>
            <a:pPr marL="406400" lvl="0" indent="-279400" algn="l" rtl="0">
              <a:lnSpc>
                <a:spcPct val="100000"/>
              </a:lnSpc>
              <a:spcBef>
                <a:spcPts val="0"/>
              </a:spcBef>
              <a:spcAft>
                <a:spcPts val="0"/>
              </a:spcAft>
              <a:buClr>
                <a:srgbClr val="002060"/>
              </a:buClr>
              <a:buSzPts val="1200"/>
              <a:buFont typeface="Calibri"/>
              <a:buChar char="●"/>
            </a:pPr>
            <a:r>
              <a:rPr lang="cs" sz="1200">
                <a:solidFill>
                  <a:srgbClr val="002060"/>
                </a:solidFill>
                <a:latin typeface="Calibri"/>
                <a:ea typeface="Calibri"/>
                <a:cs typeface="Calibri"/>
                <a:sym typeface="Calibri"/>
              </a:rPr>
              <a:t>LEPŠÍ NEŽ AI</a:t>
            </a:r>
            <a:endParaRPr sz="1200">
              <a:solidFill>
                <a:srgbClr val="002060"/>
              </a:solidFill>
              <a:latin typeface="Calibri"/>
              <a:ea typeface="Calibri"/>
              <a:cs typeface="Calibri"/>
              <a:sym typeface="Calibri"/>
            </a:endParaRPr>
          </a:p>
          <a:p>
            <a:pPr marL="406400" lvl="0" indent="0" algn="l" rtl="0">
              <a:lnSpc>
                <a:spcPct val="100000"/>
              </a:lnSpc>
              <a:spcBef>
                <a:spcPts val="0"/>
              </a:spcBef>
              <a:spcAft>
                <a:spcPts val="0"/>
              </a:spcAft>
              <a:buSzPts val="1000"/>
              <a:buNone/>
            </a:pPr>
            <a:endParaRPr sz="1200">
              <a:solidFill>
                <a:srgbClr val="002060"/>
              </a:solidFill>
              <a:latin typeface="Calibri"/>
              <a:ea typeface="Calibri"/>
              <a:cs typeface="Calibri"/>
              <a:sym typeface="Calibri"/>
            </a:endParaRPr>
          </a:p>
          <a:p>
            <a:pPr marL="406400" lvl="0" indent="0" algn="l" rtl="0">
              <a:lnSpc>
                <a:spcPct val="100000"/>
              </a:lnSpc>
              <a:spcBef>
                <a:spcPts val="0"/>
              </a:spcBef>
              <a:spcAft>
                <a:spcPts val="0"/>
              </a:spcAft>
              <a:buSzPts val="1000"/>
              <a:buNone/>
            </a:pPr>
            <a:r>
              <a:rPr lang="cs">
                <a:solidFill>
                  <a:srgbClr val="2C363A"/>
                </a:solidFill>
                <a:highlight>
                  <a:srgbClr val="FFFFFF"/>
                </a:highlight>
              </a:rPr>
              <a:t>Nenáročná príprava pre učiteľov - poskytujeme metodiku, cvičenia, ktoré preverujú čítanie s porozumením sú pod článkami, vhodné aj na domácu prácu pre žiakov. Časopis Vám ušetrí čas strávený  hľadaním zaujímavých aktivít pre žiakov na internete.</a:t>
            </a:r>
            <a:endParaRPr sz="1200">
              <a:solidFill>
                <a:srgbClr val="002060"/>
              </a:solidFill>
              <a:latin typeface="Calibri"/>
              <a:ea typeface="Calibri"/>
              <a:cs typeface="Calibri"/>
              <a:sym typeface="Calibri"/>
            </a:endParaRPr>
          </a:p>
        </p:txBody>
      </p:sp>
      <p:sp>
        <p:nvSpPr>
          <p:cNvPr id="135" name="Google Shape;135;g34695779eb1_0_390: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5</a:t>
            </a:fld>
            <a:endParaRPr sz="1600" b="0" i="0" u="none" strike="noStrike" cap="none">
              <a:solidFill>
                <a:schemeClr val="dk1"/>
              </a:solidFill>
              <a:latin typeface="Arial"/>
              <a:ea typeface="Arial"/>
              <a:cs typeface="Arial"/>
              <a:sym typeface="Arial"/>
            </a:endParaRPr>
          </a:p>
        </p:txBody>
      </p:sp>
      <p:sp>
        <p:nvSpPr>
          <p:cNvPr id="136" name="Google Shape;136;g34695779eb1_0_3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4695779eb1_0_425: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08" name="Google Shape;208;g34695779eb1_0_425: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6</a:t>
            </a:fld>
            <a:endParaRPr sz="1600" b="0" i="0" u="none" strike="noStrike" cap="none">
              <a:solidFill>
                <a:schemeClr val="dk1"/>
              </a:solidFill>
              <a:latin typeface="Arial"/>
              <a:ea typeface="Arial"/>
              <a:cs typeface="Arial"/>
              <a:sym typeface="Arial"/>
            </a:endParaRPr>
          </a:p>
        </p:txBody>
      </p:sp>
      <p:sp>
        <p:nvSpPr>
          <p:cNvPr id="209" name="Google Shape;209;g34695779eb1_0_4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4695779eb1_0_434: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18" name="Google Shape;218;g34695779eb1_0_434: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7</a:t>
            </a:fld>
            <a:endParaRPr sz="1600" b="0" i="0" u="none" strike="noStrike" cap="none">
              <a:solidFill>
                <a:schemeClr val="dk1"/>
              </a:solidFill>
              <a:latin typeface="Arial"/>
              <a:ea typeface="Arial"/>
              <a:cs typeface="Arial"/>
              <a:sym typeface="Arial"/>
            </a:endParaRPr>
          </a:p>
        </p:txBody>
      </p:sp>
      <p:sp>
        <p:nvSpPr>
          <p:cNvPr id="219" name="Google Shape;219;g34695779eb1_0_4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4695779eb1_0_442: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27" name="Google Shape;227;g34695779eb1_0_442: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8</a:t>
            </a:fld>
            <a:endParaRPr sz="1600" b="0" i="0" u="none" strike="noStrike" cap="none">
              <a:solidFill>
                <a:schemeClr val="dk1"/>
              </a:solidFill>
              <a:latin typeface="Arial"/>
              <a:ea typeface="Arial"/>
              <a:cs typeface="Arial"/>
              <a:sym typeface="Arial"/>
            </a:endParaRPr>
          </a:p>
        </p:txBody>
      </p:sp>
      <p:sp>
        <p:nvSpPr>
          <p:cNvPr id="228" name="Google Shape;228;g34695779eb1_0_4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4695779eb1_0_452: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38" name="Google Shape;238;g34695779eb1_0_452: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9</a:t>
            </a:fld>
            <a:endParaRPr sz="1600" b="0" i="0" u="none" strike="noStrike" cap="none">
              <a:solidFill>
                <a:schemeClr val="dk1"/>
              </a:solidFill>
              <a:latin typeface="Arial"/>
              <a:ea typeface="Arial"/>
              <a:cs typeface="Arial"/>
              <a:sym typeface="Arial"/>
            </a:endParaRPr>
          </a:p>
        </p:txBody>
      </p:sp>
      <p:sp>
        <p:nvSpPr>
          <p:cNvPr id="239" name="Google Shape;239;g34695779eb1_0_4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49feef59c7_0_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47" name="Google Shape;247;g349feef59c7_0_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10</a:t>
            </a:fld>
            <a:endParaRPr sz="1600" b="0" i="0" u="none" strike="noStrike" cap="none">
              <a:solidFill>
                <a:schemeClr val="dk1"/>
              </a:solidFill>
              <a:latin typeface="Arial"/>
              <a:ea typeface="Arial"/>
              <a:cs typeface="Arial"/>
              <a:sym typeface="Arial"/>
            </a:endParaRPr>
          </a:p>
        </p:txBody>
      </p:sp>
      <p:sp>
        <p:nvSpPr>
          <p:cNvPr id="248" name="Google Shape;248;g349feef59c7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49feef59c7_0_1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58" name="Google Shape;258;g349feef59c7_0_1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11</a:t>
            </a:fld>
            <a:endParaRPr sz="1600" b="0" i="0" u="none" strike="noStrike" cap="none">
              <a:solidFill>
                <a:schemeClr val="dk1"/>
              </a:solidFill>
              <a:latin typeface="Arial"/>
              <a:ea typeface="Arial"/>
              <a:cs typeface="Arial"/>
              <a:sym typeface="Arial"/>
            </a:endParaRPr>
          </a:p>
        </p:txBody>
      </p:sp>
      <p:sp>
        <p:nvSpPr>
          <p:cNvPr id="259" name="Google Shape;259;g349feef59c7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49feef59c7_0_27: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68" name="Google Shape;268;g349feef59c7_0_27: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12</a:t>
            </a:fld>
            <a:endParaRPr sz="1600" b="0" i="0" u="none" strike="noStrike" cap="none">
              <a:solidFill>
                <a:schemeClr val="dk1"/>
              </a:solidFill>
              <a:latin typeface="Arial"/>
              <a:ea typeface="Arial"/>
              <a:cs typeface="Arial"/>
              <a:sym typeface="Arial"/>
            </a:endParaRPr>
          </a:p>
        </p:txBody>
      </p:sp>
      <p:sp>
        <p:nvSpPr>
          <p:cNvPr id="269" name="Google Shape;269;g349feef59c7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49feef59c7_0_37: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279" name="Google Shape;279;g349feef59c7_0_37: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13</a:t>
            </a:fld>
            <a:endParaRPr sz="1600" b="0" i="0" u="none" strike="noStrike" cap="none">
              <a:solidFill>
                <a:schemeClr val="dk1"/>
              </a:solidFill>
              <a:latin typeface="Arial"/>
              <a:ea typeface="Arial"/>
              <a:cs typeface="Arial"/>
              <a:sym typeface="Arial"/>
            </a:endParaRPr>
          </a:p>
        </p:txBody>
      </p:sp>
      <p:sp>
        <p:nvSpPr>
          <p:cNvPr id="280" name="Google Shape;280;g349feef59c7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4695779eb1_0_512: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Zdůraznit, že je to SADA výukových materiálů na celý školní rok</a:t>
            </a:r>
            <a:endParaRPr/>
          </a:p>
          <a:p>
            <a:pPr marL="0" lvl="0" indent="0" algn="l" rtl="0">
              <a:lnSpc>
                <a:spcPct val="100000"/>
              </a:lnSpc>
              <a:spcBef>
                <a:spcPts val="0"/>
              </a:spcBef>
              <a:spcAft>
                <a:spcPts val="0"/>
              </a:spcAft>
              <a:buSzPts val="1000"/>
              <a:buNone/>
            </a:pPr>
            <a:r>
              <a:rPr lang="cs"/>
              <a:t>Taková multimediální učebnice</a:t>
            </a:r>
            <a:endParaRPr/>
          </a:p>
          <a:p>
            <a:pPr marL="0" lvl="0" indent="0" algn="l" rtl="0">
              <a:lnSpc>
                <a:spcPct val="100000"/>
              </a:lnSpc>
              <a:spcBef>
                <a:spcPts val="0"/>
              </a:spcBef>
              <a:spcAft>
                <a:spcPts val="0"/>
              </a:spcAft>
              <a:buSzPts val="1000"/>
              <a:buNone/>
            </a:pPr>
            <a:r>
              <a:rPr lang="cs"/>
              <a:t>Detailně popsat jednotlivé bonusy, ukázky?</a:t>
            </a:r>
            <a:endParaRPr/>
          </a:p>
          <a:p>
            <a:pPr marL="0" lvl="0" indent="0" algn="l" rtl="0">
              <a:lnSpc>
                <a:spcPct val="100000"/>
              </a:lnSpc>
              <a:spcBef>
                <a:spcPts val="0"/>
              </a:spcBef>
              <a:spcAft>
                <a:spcPts val="0"/>
              </a:spcAft>
              <a:buSzPts val="1000"/>
              <a:buNone/>
            </a:pPr>
            <a:endParaRPr/>
          </a:p>
          <a:p>
            <a:pPr marL="0" lvl="0" indent="0" algn="l" rtl="0">
              <a:lnSpc>
                <a:spcPct val="100000"/>
              </a:lnSpc>
              <a:spcBef>
                <a:spcPts val="0"/>
              </a:spcBef>
              <a:spcAft>
                <a:spcPts val="0"/>
              </a:spcAft>
              <a:buSzPts val="1000"/>
              <a:buNone/>
            </a:pPr>
            <a:r>
              <a:rPr lang="cs"/>
              <a:t>Ukázka - </a:t>
            </a:r>
            <a:endParaRPr/>
          </a:p>
          <a:p>
            <a:pPr marL="0" lvl="0" indent="0" algn="l" rtl="0">
              <a:lnSpc>
                <a:spcPct val="100000"/>
              </a:lnSpc>
              <a:spcBef>
                <a:spcPts val="0"/>
              </a:spcBef>
              <a:spcAft>
                <a:spcPts val="0"/>
              </a:spcAft>
              <a:buSzPts val="1000"/>
              <a:buNone/>
            </a:pPr>
            <a:r>
              <a:rPr lang="cs"/>
              <a:t>Podklady pro jedno číslo určitého titulu</a:t>
            </a:r>
            <a:endParaRPr/>
          </a:p>
          <a:p>
            <a:pPr marL="0" lvl="0" indent="0" algn="l" rtl="0">
              <a:lnSpc>
                <a:spcPct val="100000"/>
              </a:lnSpc>
              <a:spcBef>
                <a:spcPts val="0"/>
              </a:spcBef>
              <a:spcAft>
                <a:spcPts val="0"/>
              </a:spcAft>
              <a:buSzPts val="1000"/>
              <a:buNone/>
            </a:pPr>
            <a:r>
              <a:rPr lang="cs"/>
              <a:t>Dalších bonusů: plakát, maturitní stránka, </a:t>
            </a:r>
            <a:endParaRPr/>
          </a:p>
        </p:txBody>
      </p:sp>
      <p:sp>
        <p:nvSpPr>
          <p:cNvPr id="173" name="Google Shape;173;g34695779eb1_0_512: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14</a:t>
            </a:fld>
            <a:endParaRPr sz="1600" b="0" i="0" u="none" strike="noStrike" cap="none">
              <a:solidFill>
                <a:schemeClr val="dk1"/>
              </a:solidFill>
              <a:latin typeface="Arial"/>
              <a:ea typeface="Arial"/>
              <a:cs typeface="Arial"/>
              <a:sym typeface="Arial"/>
            </a:endParaRPr>
          </a:p>
        </p:txBody>
      </p:sp>
      <p:sp>
        <p:nvSpPr>
          <p:cNvPr id="174" name="Google Shape;174;g34695779eb1_0_5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4695779eb1_0_414: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161" name="Google Shape;161;g34695779eb1_0_414: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15</a:t>
            </a:fld>
            <a:endParaRPr sz="1600" b="0" i="0" u="none" strike="noStrike" cap="none">
              <a:solidFill>
                <a:schemeClr val="dk1"/>
              </a:solidFill>
              <a:latin typeface="Arial"/>
              <a:ea typeface="Arial"/>
              <a:cs typeface="Arial"/>
              <a:sym typeface="Arial"/>
            </a:endParaRPr>
          </a:p>
        </p:txBody>
      </p:sp>
      <p:sp>
        <p:nvSpPr>
          <p:cNvPr id="162" name="Google Shape;162;g34695779eb1_0_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4695779eb1_0_5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g34695779eb1_0_530:notes"/>
          <p:cNvSpPr txBox="1">
            <a:spLocks noGrp="1"/>
          </p:cNvSpPr>
          <p:nvPr>
            <p:ph type="body" idx="1"/>
          </p:nvPr>
        </p:nvSpPr>
        <p:spPr>
          <a:xfrm>
            <a:off x="685787" y="4343386"/>
            <a:ext cx="5486400" cy="4114800"/>
          </a:xfrm>
          <a:prstGeom prst="rect">
            <a:avLst/>
          </a:prstGeom>
          <a:noFill/>
          <a:ln>
            <a:noFill/>
          </a:ln>
        </p:spPr>
        <p:txBody>
          <a:bodyPr spcFirstLastPara="1" wrap="square" lIns="81475" tIns="81475" rIns="81475" bIns="81475" anchor="t" anchorCtr="0">
            <a:noAutofit/>
          </a:bodyPr>
          <a:lstStyle/>
          <a:p>
            <a:pPr marL="0" lvl="0" indent="0" algn="l" rtl="0">
              <a:lnSpc>
                <a:spcPct val="100000"/>
              </a:lnSpc>
              <a:spcBef>
                <a:spcPts val="0"/>
              </a:spcBef>
              <a:spcAft>
                <a:spcPts val="0"/>
              </a:spcAft>
              <a:buSzPts val="1000"/>
              <a:buNone/>
            </a:pPr>
            <a:r>
              <a:rPr lang="cs"/>
              <a:t>Jsme vzdělávací materiál. To je naše poslání. Příjmy pouze z předplatného.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4695779eb1_0_537: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Vysvětlit pásma, počet předplatných, ceny, učitelský bonusový balíček, sleva</a:t>
            </a:r>
            <a:endParaRPr/>
          </a:p>
          <a:p>
            <a:pPr marL="0" lvl="0" indent="0" algn="l" rtl="0">
              <a:lnSpc>
                <a:spcPct val="100000"/>
              </a:lnSpc>
              <a:spcBef>
                <a:spcPts val="0"/>
              </a:spcBef>
              <a:spcAft>
                <a:spcPts val="0"/>
              </a:spcAft>
              <a:buSzPts val="1000"/>
              <a:buNone/>
            </a:pPr>
            <a:r>
              <a:rPr lang="cs"/>
              <a:t>Počet bonusů podle počtu objednaných předplatných (viz slide 14)</a:t>
            </a:r>
            <a:endParaRPr/>
          </a:p>
          <a:p>
            <a:pPr marL="0" lvl="0" indent="0" algn="l" rtl="0">
              <a:lnSpc>
                <a:spcPct val="100000"/>
              </a:lnSpc>
              <a:spcBef>
                <a:spcPts val="0"/>
              </a:spcBef>
              <a:spcAft>
                <a:spcPts val="0"/>
              </a:spcAft>
              <a:buSzPts val="1000"/>
              <a:buNone/>
            </a:pPr>
            <a:r>
              <a:rPr lang="cs"/>
              <a:t>Způsob objednávání - formulář, email, telefon</a:t>
            </a:r>
            <a:endParaRPr/>
          </a:p>
          <a:p>
            <a:pPr marL="0" lvl="0" indent="0" algn="l" rtl="0">
              <a:lnSpc>
                <a:spcPct val="100000"/>
              </a:lnSpc>
              <a:spcBef>
                <a:spcPts val="0"/>
              </a:spcBef>
              <a:spcAft>
                <a:spcPts val="0"/>
              </a:spcAft>
              <a:buSzPts val="1000"/>
              <a:buNone/>
            </a:pPr>
            <a:endParaRPr/>
          </a:p>
        </p:txBody>
      </p:sp>
      <p:sp>
        <p:nvSpPr>
          <p:cNvPr id="200" name="Google Shape;200;g34695779eb1_0_537: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17</a:t>
            </a:fld>
            <a:endParaRPr sz="1600" b="0" i="0" u="none" strike="noStrike" cap="none">
              <a:solidFill>
                <a:schemeClr val="dk1"/>
              </a:solidFill>
              <a:latin typeface="Arial"/>
              <a:ea typeface="Arial"/>
              <a:cs typeface="Arial"/>
              <a:sym typeface="Arial"/>
            </a:endParaRPr>
          </a:p>
        </p:txBody>
      </p:sp>
      <p:sp>
        <p:nvSpPr>
          <p:cNvPr id="201" name="Google Shape;201;g34695779eb1_0_5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a:extLst>
            <a:ext uri="{FF2B5EF4-FFF2-40B4-BE49-F238E27FC236}">
              <a16:creationId xmlns:a16="http://schemas.microsoft.com/office/drawing/2014/main" id="{ADB491F5-E6DF-2B7F-204C-F64A36D0B4EE}"/>
            </a:ext>
          </a:extLst>
        </p:cNvPr>
        <p:cNvGrpSpPr/>
        <p:nvPr/>
      </p:nvGrpSpPr>
      <p:grpSpPr>
        <a:xfrm>
          <a:off x="0" y="0"/>
          <a:ext cx="0" cy="0"/>
          <a:chOff x="0" y="0"/>
          <a:chExt cx="0" cy="0"/>
        </a:xfrm>
      </p:grpSpPr>
      <p:sp>
        <p:nvSpPr>
          <p:cNvPr id="502" name="Google Shape;502;g34695779eb1_0_678:notes">
            <a:extLst>
              <a:ext uri="{FF2B5EF4-FFF2-40B4-BE49-F238E27FC236}">
                <a16:creationId xmlns:a16="http://schemas.microsoft.com/office/drawing/2014/main" id="{661894D2-56DA-DE4C-2E74-C23DE8AE7F7C}"/>
              </a:ext>
            </a:extLst>
          </p:cNvPr>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503" name="Google Shape;503;g34695779eb1_0_678:notes">
            <a:extLst>
              <a:ext uri="{FF2B5EF4-FFF2-40B4-BE49-F238E27FC236}">
                <a16:creationId xmlns:a16="http://schemas.microsoft.com/office/drawing/2014/main" id="{BFD2AB38-81D2-DD64-C80F-427863064991}"/>
              </a:ext>
            </a:extLst>
          </p:cNvPr>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18</a:t>
            </a:fld>
            <a:endParaRPr sz="1600" b="0" i="0" u="none" strike="noStrike" cap="none">
              <a:solidFill>
                <a:schemeClr val="dk1"/>
              </a:solidFill>
              <a:latin typeface="Arial"/>
              <a:ea typeface="Arial"/>
              <a:cs typeface="Arial"/>
              <a:sym typeface="Arial"/>
            </a:endParaRPr>
          </a:p>
        </p:txBody>
      </p:sp>
      <p:sp>
        <p:nvSpPr>
          <p:cNvPr id="504" name="Google Shape;504;g34695779eb1_0_678:notes">
            <a:extLst>
              <a:ext uri="{FF2B5EF4-FFF2-40B4-BE49-F238E27FC236}">
                <a16:creationId xmlns:a16="http://schemas.microsoft.com/office/drawing/2014/main" id="{B893B998-A536-7356-A686-52157D6F4BF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1266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4695779eb1_0_544: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g34695779eb1_0_544:notes"/>
          <p:cNvSpPr txBox="1">
            <a:spLocks noGrp="1"/>
          </p:cNvSpPr>
          <p:nvPr>
            <p:ph type="body" idx="1"/>
          </p:nvPr>
        </p:nvSpPr>
        <p:spPr>
          <a:xfrm>
            <a:off x="685787" y="4343386"/>
            <a:ext cx="5486400" cy="4114800"/>
          </a:xfrm>
          <a:prstGeom prst="rect">
            <a:avLst/>
          </a:prstGeom>
          <a:noFill/>
          <a:ln>
            <a:noFill/>
          </a:ln>
        </p:spPr>
        <p:txBody>
          <a:bodyPr spcFirstLastPara="1" wrap="square" lIns="81475" tIns="81475" rIns="81475" bIns="81475" anchor="t" anchorCtr="0">
            <a:noAutofit/>
          </a:bodyPr>
          <a:lstStyle/>
          <a:p>
            <a:pPr marL="0" lvl="0" indent="0" algn="l" rtl="0">
              <a:lnSpc>
                <a:spcPct val="100000"/>
              </a:lnSpc>
              <a:spcBef>
                <a:spcPts val="0"/>
              </a:spcBef>
              <a:spcAft>
                <a:spcPts val="0"/>
              </a:spcAft>
              <a:buSzPts val="10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49feef59c7_0_9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Vysvětlit pásma, počet předplatných, ceny, učitelský bonusový balíček, sleva</a:t>
            </a:r>
            <a:endParaRPr/>
          </a:p>
          <a:p>
            <a:pPr marL="0" lvl="0" indent="0" algn="l" rtl="0">
              <a:lnSpc>
                <a:spcPct val="100000"/>
              </a:lnSpc>
              <a:spcBef>
                <a:spcPts val="0"/>
              </a:spcBef>
              <a:spcAft>
                <a:spcPts val="0"/>
              </a:spcAft>
              <a:buSzPts val="1000"/>
              <a:buNone/>
            </a:pPr>
            <a:r>
              <a:rPr lang="cs"/>
              <a:t>Počet bonusů podle počtu objednaných předplatných (viz slide 14)</a:t>
            </a:r>
            <a:endParaRPr/>
          </a:p>
          <a:p>
            <a:pPr marL="0" lvl="0" indent="0" algn="l" rtl="0">
              <a:lnSpc>
                <a:spcPct val="100000"/>
              </a:lnSpc>
              <a:spcBef>
                <a:spcPts val="0"/>
              </a:spcBef>
              <a:spcAft>
                <a:spcPts val="0"/>
              </a:spcAft>
              <a:buSzPts val="1000"/>
              <a:buNone/>
            </a:pPr>
            <a:r>
              <a:rPr lang="cs"/>
              <a:t>Způsob objednávání - formulář, email, telefon</a:t>
            </a:r>
            <a:endParaRPr/>
          </a:p>
          <a:p>
            <a:pPr marL="0" lvl="0" indent="0" algn="l" rtl="0">
              <a:lnSpc>
                <a:spcPct val="100000"/>
              </a:lnSpc>
              <a:spcBef>
                <a:spcPts val="0"/>
              </a:spcBef>
              <a:spcAft>
                <a:spcPts val="0"/>
              </a:spcAft>
              <a:buSzPts val="1000"/>
              <a:buNone/>
            </a:pPr>
            <a:endParaRPr/>
          </a:p>
        </p:txBody>
      </p:sp>
      <p:sp>
        <p:nvSpPr>
          <p:cNvPr id="296" name="Google Shape;296;g349feef59c7_0_9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20</a:t>
            </a:fld>
            <a:endParaRPr sz="1600" b="0" i="0" u="none" strike="noStrike" cap="none">
              <a:solidFill>
                <a:schemeClr val="dk1"/>
              </a:solidFill>
              <a:latin typeface="Arial"/>
              <a:ea typeface="Arial"/>
              <a:cs typeface="Arial"/>
              <a:sym typeface="Arial"/>
            </a:endParaRPr>
          </a:p>
        </p:txBody>
      </p:sp>
      <p:sp>
        <p:nvSpPr>
          <p:cNvPr id="297" name="Google Shape;297;g349feef59c7_0_98: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49feef59c7_0_10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WARM UP 1</a:t>
            </a:r>
            <a:endParaRPr/>
          </a:p>
          <a:p>
            <a:pPr marL="0" lvl="0" indent="0" algn="l" rtl="0">
              <a:spcBef>
                <a:spcPts val="0"/>
              </a:spcBef>
              <a:spcAft>
                <a:spcPts val="0"/>
              </a:spcAft>
              <a:buClr>
                <a:schemeClr val="dk1"/>
              </a:buClr>
              <a:buSzPts val="1000"/>
              <a:buFont typeface="Arial"/>
              <a:buNone/>
            </a:pPr>
            <a:r>
              <a:rPr lang="cs"/>
              <a:t>Write “the UK”, “Great Britain”,</a:t>
            </a:r>
            <a:endParaRPr/>
          </a:p>
          <a:p>
            <a:pPr marL="0" lvl="0" indent="0" algn="l" rtl="0">
              <a:spcBef>
                <a:spcPts val="0"/>
              </a:spcBef>
              <a:spcAft>
                <a:spcPts val="0"/>
              </a:spcAft>
              <a:buClr>
                <a:schemeClr val="dk1"/>
              </a:buClr>
              <a:buSzPts val="1000"/>
              <a:buFont typeface="Arial"/>
              <a:buNone/>
            </a:pPr>
            <a:r>
              <a:rPr lang="cs"/>
              <a:t>“Britain”, “England”, “Wales”,</a:t>
            </a:r>
            <a:endParaRPr/>
          </a:p>
          <a:p>
            <a:pPr marL="0" lvl="0" indent="0" algn="l" rtl="0">
              <a:spcBef>
                <a:spcPts val="0"/>
              </a:spcBef>
              <a:spcAft>
                <a:spcPts val="0"/>
              </a:spcAft>
              <a:buClr>
                <a:schemeClr val="dk1"/>
              </a:buClr>
              <a:buSzPts val="1000"/>
              <a:buFont typeface="Arial"/>
              <a:buNone/>
            </a:pPr>
            <a:r>
              <a:rPr lang="cs"/>
              <a:t>“Scotland” “Ireland”, “the Republic</a:t>
            </a:r>
            <a:endParaRPr/>
          </a:p>
          <a:p>
            <a:pPr marL="0" lvl="0" indent="0" algn="l" rtl="0">
              <a:spcBef>
                <a:spcPts val="0"/>
              </a:spcBef>
              <a:spcAft>
                <a:spcPts val="0"/>
              </a:spcAft>
              <a:buClr>
                <a:schemeClr val="dk1"/>
              </a:buClr>
              <a:buSzPts val="1000"/>
              <a:buFont typeface="Arial"/>
              <a:buNone/>
            </a:pPr>
            <a:r>
              <a:rPr lang="cs"/>
              <a:t>of Ireland”, Northern Ireland” and</a:t>
            </a:r>
            <a:endParaRPr/>
          </a:p>
          <a:p>
            <a:pPr marL="0" lvl="0" indent="0" algn="l" rtl="0">
              <a:spcBef>
                <a:spcPts val="0"/>
              </a:spcBef>
              <a:spcAft>
                <a:spcPts val="0"/>
              </a:spcAft>
              <a:buClr>
                <a:schemeClr val="dk1"/>
              </a:buClr>
              <a:buSzPts val="1000"/>
              <a:buFont typeface="Arial"/>
              <a:buNone/>
            </a:pPr>
            <a:r>
              <a:rPr lang="cs"/>
              <a:t>“The British Isles” on the board. Put</a:t>
            </a:r>
            <a:endParaRPr/>
          </a:p>
          <a:p>
            <a:pPr marL="0" lvl="0" indent="0" algn="l" rtl="0">
              <a:spcBef>
                <a:spcPts val="0"/>
              </a:spcBef>
              <a:spcAft>
                <a:spcPts val="0"/>
              </a:spcAft>
              <a:buClr>
                <a:schemeClr val="dk1"/>
              </a:buClr>
              <a:buSzPts val="1000"/>
              <a:buFont typeface="Arial"/>
              <a:buNone/>
            </a:pPr>
            <a:r>
              <a:rPr lang="cs"/>
              <a:t>up a blank map of the British Isles.</a:t>
            </a:r>
            <a:endParaRPr/>
          </a:p>
          <a:p>
            <a:pPr marL="0" lvl="0" indent="0" algn="l" rtl="0">
              <a:spcBef>
                <a:spcPts val="0"/>
              </a:spcBef>
              <a:spcAft>
                <a:spcPts val="0"/>
              </a:spcAft>
              <a:buClr>
                <a:schemeClr val="dk1"/>
              </a:buClr>
              <a:buSzPts val="1000"/>
              <a:buFont typeface="Arial"/>
              <a:buNone/>
            </a:pPr>
            <a:endParaRPr/>
          </a:p>
          <a:p>
            <a:pPr marL="0" lvl="0" indent="0" algn="l" rtl="0">
              <a:spcBef>
                <a:spcPts val="0"/>
              </a:spcBef>
              <a:spcAft>
                <a:spcPts val="0"/>
              </a:spcAft>
              <a:buClr>
                <a:schemeClr val="dk1"/>
              </a:buClr>
              <a:buSzPts val="1000"/>
              <a:buFont typeface="Arial"/>
              <a:buNone/>
            </a:pPr>
            <a:r>
              <a:rPr lang="cs"/>
              <a:t>Ask the whole class to stand up. Say,</a:t>
            </a:r>
            <a:endParaRPr/>
          </a:p>
          <a:p>
            <a:pPr marL="0" lvl="0" indent="0" algn="l" rtl="0">
              <a:spcBef>
                <a:spcPts val="0"/>
              </a:spcBef>
              <a:spcAft>
                <a:spcPts val="0"/>
              </a:spcAft>
              <a:buClr>
                <a:schemeClr val="dk1"/>
              </a:buClr>
              <a:buSzPts val="1000"/>
              <a:buFont typeface="Arial"/>
              <a:buNone/>
            </a:pPr>
            <a:r>
              <a:rPr lang="cs"/>
              <a:t>“If you are not sure where Wales is</a:t>
            </a:r>
            <a:endParaRPr/>
          </a:p>
          <a:p>
            <a:pPr marL="0" lvl="0" indent="0" algn="l" rtl="0">
              <a:spcBef>
                <a:spcPts val="0"/>
              </a:spcBef>
              <a:spcAft>
                <a:spcPts val="0"/>
              </a:spcAft>
              <a:buClr>
                <a:schemeClr val="dk1"/>
              </a:buClr>
              <a:buSzPts val="1000"/>
              <a:buFont typeface="Arial"/>
              <a:buNone/>
            </a:pPr>
            <a:r>
              <a:rPr lang="cs"/>
              <a:t>on this map, sit down.” Choose one of</a:t>
            </a:r>
            <a:endParaRPr/>
          </a:p>
          <a:p>
            <a:pPr marL="0" lvl="0" indent="0" algn="l" rtl="0">
              <a:spcBef>
                <a:spcPts val="0"/>
              </a:spcBef>
              <a:spcAft>
                <a:spcPts val="0"/>
              </a:spcAft>
              <a:buClr>
                <a:schemeClr val="dk1"/>
              </a:buClr>
              <a:buSzPts val="1000"/>
              <a:buFont typeface="Arial"/>
              <a:buNone/>
            </a:pPr>
            <a:r>
              <a:rPr lang="cs"/>
              <a:t>the standing students at random to</a:t>
            </a:r>
            <a:endParaRPr/>
          </a:p>
          <a:p>
            <a:pPr marL="0" lvl="0" indent="0" algn="l" rtl="0">
              <a:spcBef>
                <a:spcPts val="0"/>
              </a:spcBef>
              <a:spcAft>
                <a:spcPts val="0"/>
              </a:spcAft>
              <a:buClr>
                <a:schemeClr val="dk1"/>
              </a:buClr>
              <a:buSzPts val="1000"/>
              <a:buFont typeface="Arial"/>
              <a:buNone/>
            </a:pPr>
            <a:r>
              <a:rPr lang="cs"/>
              <a:t>point out Wales on the map. Repeat</a:t>
            </a:r>
            <a:endParaRPr/>
          </a:p>
          <a:p>
            <a:pPr marL="0" lvl="0" indent="0" algn="l" rtl="0">
              <a:spcBef>
                <a:spcPts val="0"/>
              </a:spcBef>
              <a:spcAft>
                <a:spcPts val="0"/>
              </a:spcAft>
              <a:buClr>
                <a:schemeClr val="dk1"/>
              </a:buClr>
              <a:buSzPts val="1000"/>
              <a:buFont typeface="Arial"/>
              <a:buNone/>
            </a:pPr>
            <a:r>
              <a:rPr lang="cs"/>
              <a:t>for each of the terms. Next:</a:t>
            </a:r>
            <a:endParaRPr/>
          </a:p>
          <a:p>
            <a:pPr marL="0" lvl="0" indent="0" algn="l" rtl="0">
              <a:spcBef>
                <a:spcPts val="0"/>
              </a:spcBef>
              <a:spcAft>
                <a:spcPts val="0"/>
              </a:spcAft>
              <a:buClr>
                <a:schemeClr val="dk1"/>
              </a:buClr>
              <a:buSzPts val="1000"/>
              <a:buFont typeface="Arial"/>
              <a:buNone/>
            </a:pPr>
            <a:r>
              <a:rPr lang="cs"/>
              <a:t>A) If you get to the end and most</a:t>
            </a:r>
            <a:endParaRPr/>
          </a:p>
          <a:p>
            <a:pPr marL="0" lvl="0" indent="0" algn="l" rtl="0">
              <a:spcBef>
                <a:spcPts val="0"/>
              </a:spcBef>
              <a:spcAft>
                <a:spcPts val="0"/>
              </a:spcAft>
              <a:buClr>
                <a:schemeClr val="dk1"/>
              </a:buClr>
              <a:buSzPts val="1000"/>
              <a:buFont typeface="Arial"/>
              <a:buNone/>
            </a:pPr>
            <a:r>
              <a:rPr lang="cs"/>
              <a:t>students are still standing, you can</a:t>
            </a:r>
            <a:endParaRPr/>
          </a:p>
          <a:p>
            <a:pPr marL="0" lvl="0" indent="0" algn="l" rtl="0">
              <a:spcBef>
                <a:spcPts val="0"/>
              </a:spcBef>
              <a:spcAft>
                <a:spcPts val="0"/>
              </a:spcAft>
              <a:buClr>
                <a:schemeClr val="dk1"/>
              </a:buClr>
              <a:buSzPts val="1000"/>
              <a:buFont typeface="Arial"/>
              <a:buNone/>
            </a:pPr>
            <a:r>
              <a:rPr lang="cs"/>
              <a:t>ignore HANDOUT 2A and skip to</a:t>
            </a:r>
            <a:endParaRPr/>
          </a:p>
          <a:p>
            <a:pPr marL="0" lvl="0" indent="0" algn="l" rtl="0">
              <a:spcBef>
                <a:spcPts val="0"/>
              </a:spcBef>
              <a:spcAft>
                <a:spcPts val="0"/>
              </a:spcAft>
              <a:buClr>
                <a:schemeClr val="dk1"/>
              </a:buClr>
              <a:buSzPts val="1000"/>
              <a:buFont typeface="Arial"/>
              <a:buNone/>
            </a:pPr>
            <a:r>
              <a:rPr lang="cs"/>
              <a:t>Warm-Up 2. If you wish, though, you</a:t>
            </a:r>
            <a:endParaRPr/>
          </a:p>
          <a:p>
            <a:pPr marL="0" lvl="0" indent="0" algn="l" rtl="0">
              <a:spcBef>
                <a:spcPts val="0"/>
              </a:spcBef>
              <a:spcAft>
                <a:spcPts val="0"/>
              </a:spcAft>
              <a:buClr>
                <a:schemeClr val="dk1"/>
              </a:buClr>
              <a:buSzPts val="1000"/>
              <a:buFont typeface="Arial"/>
              <a:buNone/>
            </a:pPr>
            <a:r>
              <a:rPr lang="cs"/>
              <a:t>can do the quiz anyway.</a:t>
            </a:r>
            <a:endParaRPr/>
          </a:p>
          <a:p>
            <a:pPr marL="0" lvl="0" indent="0" algn="l" rtl="0">
              <a:spcBef>
                <a:spcPts val="0"/>
              </a:spcBef>
              <a:spcAft>
                <a:spcPts val="0"/>
              </a:spcAft>
              <a:buClr>
                <a:schemeClr val="dk1"/>
              </a:buClr>
              <a:buSzPts val="1000"/>
              <a:buFont typeface="Arial"/>
              <a:buNone/>
            </a:pPr>
            <a:r>
              <a:rPr lang="cs"/>
              <a:t>B) If you run out of standing</a:t>
            </a:r>
            <a:endParaRPr/>
          </a:p>
          <a:p>
            <a:pPr marL="0" lvl="0" indent="0" algn="l" rtl="0">
              <a:spcBef>
                <a:spcPts val="0"/>
              </a:spcBef>
              <a:spcAft>
                <a:spcPts val="0"/>
              </a:spcAft>
              <a:buClr>
                <a:schemeClr val="dk1"/>
              </a:buClr>
              <a:buSzPts val="1000"/>
              <a:buFont typeface="Arial"/>
              <a:buNone/>
            </a:pPr>
            <a:r>
              <a:rPr lang="cs"/>
              <a:t>students, or if most of the students</a:t>
            </a:r>
            <a:endParaRPr/>
          </a:p>
          <a:p>
            <a:pPr marL="0" lvl="0" indent="0" algn="l" rtl="0">
              <a:spcBef>
                <a:spcPts val="0"/>
              </a:spcBef>
              <a:spcAft>
                <a:spcPts val="0"/>
              </a:spcAft>
              <a:buClr>
                <a:schemeClr val="dk1"/>
              </a:buClr>
              <a:buSzPts val="1000"/>
              <a:buFont typeface="Arial"/>
              <a:buNone/>
            </a:pPr>
            <a:r>
              <a:rPr lang="cs"/>
              <a:t>are sitting down at the end, put</a:t>
            </a:r>
            <a:endParaRPr/>
          </a:p>
          <a:p>
            <a:pPr marL="0" lvl="0" indent="0" algn="l" rtl="0">
              <a:spcBef>
                <a:spcPts val="0"/>
              </a:spcBef>
              <a:spcAft>
                <a:spcPts val="0"/>
              </a:spcAft>
              <a:buClr>
                <a:schemeClr val="dk1"/>
              </a:buClr>
              <a:buSzPts val="1000"/>
              <a:buFont typeface="Arial"/>
              <a:buNone/>
            </a:pPr>
            <a:r>
              <a:rPr lang="cs"/>
              <a:t>students into pairs and distribute</a:t>
            </a:r>
            <a:endParaRPr/>
          </a:p>
          <a:p>
            <a:pPr marL="0" lvl="0" indent="0" algn="l" rtl="0">
              <a:spcBef>
                <a:spcPts val="0"/>
              </a:spcBef>
              <a:spcAft>
                <a:spcPts val="0"/>
              </a:spcAft>
              <a:buClr>
                <a:schemeClr val="dk1"/>
              </a:buClr>
              <a:buSzPts val="1000"/>
              <a:buFont typeface="Arial"/>
              <a:buNone/>
            </a:pPr>
            <a:r>
              <a:rPr lang="cs"/>
              <a:t>HANDOUT 2A. Give the pairs</a:t>
            </a:r>
            <a:endParaRPr/>
          </a:p>
          <a:p>
            <a:pPr marL="0" lvl="0" indent="0" algn="l" rtl="0">
              <a:spcBef>
                <a:spcPts val="0"/>
              </a:spcBef>
              <a:spcAft>
                <a:spcPts val="0"/>
              </a:spcAft>
              <a:buClr>
                <a:schemeClr val="dk1"/>
              </a:buClr>
              <a:buSzPts val="1000"/>
              <a:buFont typeface="Arial"/>
              <a:buNone/>
            </a:pPr>
            <a:r>
              <a:rPr lang="cs"/>
              <a:t>a minute or two to do the quiz, then</a:t>
            </a:r>
            <a:endParaRPr/>
          </a:p>
          <a:p>
            <a:pPr marL="0" lvl="0" indent="0" algn="l" rtl="0">
              <a:spcBef>
                <a:spcPts val="0"/>
              </a:spcBef>
              <a:spcAft>
                <a:spcPts val="0"/>
              </a:spcAft>
              <a:buClr>
                <a:schemeClr val="dk1"/>
              </a:buClr>
              <a:buSzPts val="1000"/>
              <a:buFont typeface="Arial"/>
              <a:buNone/>
            </a:pPr>
            <a:r>
              <a:rPr lang="cs"/>
              <a:t>go through the answers as a class. At</a:t>
            </a:r>
            <a:endParaRPr/>
          </a:p>
          <a:p>
            <a:pPr marL="0" lvl="0" indent="0" algn="l" rtl="0">
              <a:spcBef>
                <a:spcPts val="0"/>
              </a:spcBef>
              <a:spcAft>
                <a:spcPts val="0"/>
              </a:spcAft>
              <a:buClr>
                <a:schemeClr val="dk1"/>
              </a:buClr>
              <a:buSzPts val="1000"/>
              <a:buFont typeface="Arial"/>
              <a:buNone/>
            </a:pPr>
            <a:r>
              <a:rPr lang="cs"/>
              <a:t>the end, elicit the correct definitions</a:t>
            </a:r>
            <a:endParaRPr/>
          </a:p>
          <a:p>
            <a:pPr marL="0" lvl="0" indent="0" algn="l" rtl="0">
              <a:spcBef>
                <a:spcPts val="0"/>
              </a:spcBef>
              <a:spcAft>
                <a:spcPts val="0"/>
              </a:spcAft>
              <a:buClr>
                <a:schemeClr val="dk1"/>
              </a:buClr>
              <a:buSzPts val="1000"/>
              <a:buFont typeface="Arial"/>
              <a:buNone/>
            </a:pPr>
            <a:r>
              <a:rPr lang="cs"/>
              <a:t>of the names on the board again.</a:t>
            </a:r>
            <a:endParaRPr/>
          </a:p>
          <a:p>
            <a:pPr marL="0" lvl="0" indent="0" algn="l" rtl="0">
              <a:lnSpc>
                <a:spcPct val="100000"/>
              </a:lnSpc>
              <a:spcBef>
                <a:spcPts val="0"/>
              </a:spcBef>
              <a:spcAft>
                <a:spcPts val="0"/>
              </a:spcAft>
              <a:buSzPts val="1000"/>
              <a:buNone/>
            </a:pPr>
            <a:endParaRPr/>
          </a:p>
        </p:txBody>
      </p:sp>
      <p:sp>
        <p:nvSpPr>
          <p:cNvPr id="307" name="Google Shape;307;g349feef59c7_0_10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21</a:t>
            </a:fld>
            <a:endParaRPr sz="1600" b="0" i="0" u="none" strike="noStrike" cap="none">
              <a:solidFill>
                <a:schemeClr val="dk1"/>
              </a:solidFill>
              <a:latin typeface="Arial"/>
              <a:ea typeface="Arial"/>
              <a:cs typeface="Arial"/>
              <a:sym typeface="Arial"/>
            </a:endParaRPr>
          </a:p>
        </p:txBody>
      </p:sp>
      <p:sp>
        <p:nvSpPr>
          <p:cNvPr id="308" name="Google Shape;308;g349feef59c7_0_108: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49feef59c7_0_116: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a:t>
            </a:r>
            <a:endParaRPr/>
          </a:p>
          <a:p>
            <a:pPr marL="0" lvl="0" indent="0" algn="l" rtl="0">
              <a:lnSpc>
                <a:spcPct val="100000"/>
              </a:lnSpc>
              <a:spcBef>
                <a:spcPts val="0"/>
              </a:spcBef>
              <a:spcAft>
                <a:spcPts val="0"/>
              </a:spcAft>
              <a:buSzPts val="1000"/>
              <a:buNone/>
            </a:pPr>
            <a:r>
              <a:rPr lang="cs"/>
              <a:t>Handout 2A 1T: In English, “country” is a rather vague term. England, Wales, Scotland and Northern Ireland are all countries. They are not “sovereign countries” though (i.e. independent countries). 2F: Great Britain is the name of the island that includes Scotland, Wales and England. 3F: England was invaded in 1066. “Great Britain” did not exist until the union of Scotland and England a few centuries later. 4T: The British Isles is a geographical term, not the name of a country. It includes the islands of Great Britain, Ireland, Man, Wight, Jersey, Guernsey, Shetland, Orkney and about 6,000 other little islands. The country Ireland (Éire) occupies most of the island of Ireland and is a republic. 5T: The Roman name for the island was Britannia. This became Britain. When the kingdoms of Scotland and England (which then included Wales) became one kingdom including the whole island of Britain, the king called the new political union “Great Britain”. 6T: Northern Ireland is part of the (political) country of the UK, not the (geographical) island of [Great] Britain. There’s no way to say someone is “United Kingdomish”, though, so citizens of the UK are “British.” 7T and F: The UK includes Northern Ireland, which is part of the geographical island of Ireland. There is a country called the Republic of Ireland (or Éire). This is not part of the UK, and if the UK leaves the EU (Brexit) it will still be part of the European Union. 8F: The Queen of England is also the queen of all the lands in the UK, but not of the Republic of Ireland (which is within the British Isles). 9F: Scotland and England are both part of the UK, but they are different countries (see the answer to 1). 10T: Each country in the UK has its own capital city – England’s is London, Scotland’s is Edinburgh, Wales’ is Cardiff and Northern Ireland’s is Belfast, but the capital of the whole UK is London.</a:t>
            </a:r>
            <a:endParaRPr/>
          </a:p>
        </p:txBody>
      </p:sp>
      <p:sp>
        <p:nvSpPr>
          <p:cNvPr id="316" name="Google Shape;316;g349feef59c7_0_116: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22</a:t>
            </a:fld>
            <a:endParaRPr sz="1600" b="0" i="0" u="none" strike="noStrike" cap="none">
              <a:solidFill>
                <a:schemeClr val="dk1"/>
              </a:solidFill>
              <a:latin typeface="Arial"/>
              <a:ea typeface="Arial"/>
              <a:cs typeface="Arial"/>
              <a:sym typeface="Arial"/>
            </a:endParaRPr>
          </a:p>
        </p:txBody>
      </p:sp>
      <p:sp>
        <p:nvSpPr>
          <p:cNvPr id="317" name="Google Shape;317;g349feef59c7_0_116: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49feef59c7_0_125: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Solutions: Handout 2B Bristol: T, F, T, F, T, F, F, T Exmoor: F, F, T, T, F, T</a:t>
            </a:r>
            <a:endParaRPr/>
          </a:p>
        </p:txBody>
      </p:sp>
      <p:sp>
        <p:nvSpPr>
          <p:cNvPr id="326" name="Google Shape;326;g349feef59c7_0_125: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23</a:t>
            </a:fld>
            <a:endParaRPr sz="1600" b="0" i="0" u="none" strike="noStrike" cap="none">
              <a:solidFill>
                <a:schemeClr val="dk1"/>
              </a:solidFill>
              <a:latin typeface="Arial"/>
              <a:ea typeface="Arial"/>
              <a:cs typeface="Arial"/>
              <a:sym typeface="Arial"/>
            </a:endParaRPr>
          </a:p>
        </p:txBody>
      </p:sp>
      <p:sp>
        <p:nvSpPr>
          <p:cNvPr id="327" name="Google Shape;327;g349feef59c7_0_125: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49feef59c7_0_135: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Solutions: Handout 2B Bristol: T, F, T, F, T, F, F, T Exmoor: F, F, T, T, F, T</a:t>
            </a:r>
            <a:endParaRPr/>
          </a:p>
        </p:txBody>
      </p:sp>
      <p:sp>
        <p:nvSpPr>
          <p:cNvPr id="337" name="Google Shape;337;g349feef59c7_0_135: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24</a:t>
            </a:fld>
            <a:endParaRPr sz="1600" b="0" i="0" u="none" strike="noStrike" cap="none">
              <a:solidFill>
                <a:schemeClr val="dk1"/>
              </a:solidFill>
              <a:latin typeface="Arial"/>
              <a:ea typeface="Arial"/>
              <a:cs typeface="Arial"/>
              <a:sym typeface="Arial"/>
            </a:endParaRPr>
          </a:p>
        </p:txBody>
      </p:sp>
      <p:sp>
        <p:nvSpPr>
          <p:cNvPr id="338" name="Google Shape;338;g349feef59c7_0_135: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49feef59c7_0_144: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Because, since and as can be used at the beginning or in the middle of a sentence. If we want to follow because with a noun, we must use because of. Due to can also be used at the beginning or in the middle of a sentence. It must be followed by a noun. If we want to follow it with a clause, we must use due to the fact that.</a:t>
            </a:r>
            <a:endParaRPr/>
          </a:p>
        </p:txBody>
      </p:sp>
      <p:sp>
        <p:nvSpPr>
          <p:cNvPr id="347" name="Google Shape;347;g349feef59c7_0_144: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25</a:t>
            </a:fld>
            <a:endParaRPr sz="1600" b="0" i="0" u="none" strike="noStrike" cap="none">
              <a:solidFill>
                <a:schemeClr val="dk1"/>
              </a:solidFill>
              <a:latin typeface="Arial"/>
              <a:ea typeface="Arial"/>
              <a:cs typeface="Arial"/>
              <a:sym typeface="Arial"/>
            </a:endParaRPr>
          </a:p>
        </p:txBody>
      </p:sp>
      <p:sp>
        <p:nvSpPr>
          <p:cNvPr id="348" name="Google Shape;348;g349feef59c7_0_144: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49feef59c7_0_152: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Handout 2D 1 a puma or a big cat 2 none 3 army / soldiers 4 (large) dogs 5 1976 6 40 years</a:t>
            </a:r>
            <a:endParaRPr/>
          </a:p>
        </p:txBody>
      </p:sp>
      <p:sp>
        <p:nvSpPr>
          <p:cNvPr id="356" name="Google Shape;356;g349feef59c7_0_152: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26</a:t>
            </a:fld>
            <a:endParaRPr sz="1600" b="0" i="0" u="none" strike="noStrike" cap="none">
              <a:solidFill>
                <a:schemeClr val="dk1"/>
              </a:solidFill>
              <a:latin typeface="Arial"/>
              <a:ea typeface="Arial"/>
              <a:cs typeface="Arial"/>
              <a:sym typeface="Arial"/>
            </a:endParaRPr>
          </a:p>
        </p:txBody>
      </p:sp>
      <p:sp>
        <p:nvSpPr>
          <p:cNvPr id="357" name="Google Shape;357;g349feef59c7_0_152: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49feef59c7_0_161: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366" name="Google Shape;366;g349feef59c7_0_161: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27</a:t>
            </a:fld>
            <a:endParaRPr sz="1600" b="0" i="0" u="none" strike="noStrike" cap="none">
              <a:solidFill>
                <a:schemeClr val="dk1"/>
              </a:solidFill>
              <a:latin typeface="Arial"/>
              <a:ea typeface="Arial"/>
              <a:cs typeface="Arial"/>
              <a:sym typeface="Arial"/>
            </a:endParaRPr>
          </a:p>
        </p:txBody>
      </p:sp>
      <p:sp>
        <p:nvSpPr>
          <p:cNvPr id="367" name="Google Shape;367;g349feef59c7_0_161: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49feef59c7_0_171: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 1A: 1A: The cities in the pictures are: Dubai, Paris, Bangkok,</a:t>
            </a:r>
            <a:endParaRPr/>
          </a:p>
          <a:p>
            <a:pPr marL="0" lvl="0" indent="0" algn="l" rtl="0">
              <a:spcBef>
                <a:spcPts val="0"/>
              </a:spcBef>
              <a:spcAft>
                <a:spcPts val="0"/>
              </a:spcAft>
              <a:buClr>
                <a:schemeClr val="dk1"/>
              </a:buClr>
              <a:buSzPts val="1000"/>
              <a:buFont typeface="Arial"/>
              <a:buNone/>
            </a:pPr>
            <a:r>
              <a:rPr lang="cs"/>
              <a:t>London, Singapore. The correct order of popularity is (2018): 1 Bangkok, 2 London, 3 Paris, 4 Dubai, 5 Singapore;</a:t>
            </a:r>
            <a:endParaRPr/>
          </a:p>
          <a:p>
            <a:pPr marL="0" lvl="0" indent="0" algn="l" rtl="0">
              <a:lnSpc>
                <a:spcPct val="100000"/>
              </a:lnSpc>
              <a:spcBef>
                <a:spcPts val="0"/>
              </a:spcBef>
              <a:spcAft>
                <a:spcPts val="0"/>
              </a:spcAft>
              <a:buSzPts val="1000"/>
              <a:buNone/>
            </a:pPr>
            <a:r>
              <a:rPr lang="cs"/>
              <a:t>Overtourism - (too many tourists visiting one place).</a:t>
            </a:r>
            <a:endParaRPr/>
          </a:p>
          <a:p>
            <a:pPr marL="0" lvl="0" indent="0" algn="l" rtl="0">
              <a:lnSpc>
                <a:spcPct val="100000"/>
              </a:lnSpc>
              <a:spcBef>
                <a:spcPts val="0"/>
              </a:spcBef>
              <a:spcAft>
                <a:spcPts val="0"/>
              </a:spcAft>
              <a:buSzPts val="1000"/>
              <a:buNone/>
            </a:pPr>
            <a:endParaRPr/>
          </a:p>
        </p:txBody>
      </p:sp>
      <p:sp>
        <p:nvSpPr>
          <p:cNvPr id="377" name="Google Shape;377;g349feef59c7_0_171: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28</a:t>
            </a:fld>
            <a:endParaRPr sz="1600" b="0" i="0" u="none" strike="noStrike" cap="none">
              <a:solidFill>
                <a:schemeClr val="dk1"/>
              </a:solidFill>
              <a:latin typeface="Arial"/>
              <a:ea typeface="Arial"/>
              <a:cs typeface="Arial"/>
              <a:sym typeface="Arial"/>
            </a:endParaRPr>
          </a:p>
        </p:txBody>
      </p:sp>
      <p:sp>
        <p:nvSpPr>
          <p:cNvPr id="378" name="Google Shape;378;g349feef59c7_0_171: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49feef59c7_0_179: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 Off the Beaten Track: 1 They are all beautiful, exciting, fascinating places to visit, 2 don’t go there, especially during the tourist season, 3 instead of Venice – Treviso, instead of Barcelona – Girona or Tarragona; Buy Local: 1 Thinking about who you give your money to, 2 in local restaurants, in smaller places run by local people, 3 tips for less well known places and activities; Do Some Research: 1 Knowing a bit about the place you are going to, 2 In Japan – money, in France and Portugal – zero, in other countries it’s much more offensive, 3 hello, goodbye, please and thank you; The Planet: 1 It’s greener and you never know what interesting people you might meet, 2 recycle it if you can, never leave it behind, 3 take showers instead of baths and use a refillable water bottle; Be Respectful: 1 They are not tourist attractions and probably don’t want to be part of a stranger’s Instagram story, 2 throw it around like a king or queen, 3 you are representing your own country too </a:t>
            </a:r>
            <a:endParaRPr/>
          </a:p>
        </p:txBody>
      </p:sp>
      <p:sp>
        <p:nvSpPr>
          <p:cNvPr id="386" name="Google Shape;386;g349feef59c7_0_179: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29</a:t>
            </a:fld>
            <a:endParaRPr sz="1600" b="0" i="0" u="none" strike="noStrike" cap="none">
              <a:solidFill>
                <a:schemeClr val="dk1"/>
              </a:solidFill>
              <a:latin typeface="Arial"/>
              <a:ea typeface="Arial"/>
              <a:cs typeface="Arial"/>
              <a:sym typeface="Arial"/>
            </a:endParaRPr>
          </a:p>
        </p:txBody>
      </p:sp>
      <p:sp>
        <p:nvSpPr>
          <p:cNvPr id="387" name="Google Shape;387;g349feef59c7_0_179: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49feef59c7_0_18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 1C: 1They are definitely not good tourists. They don’t know any of the local language, they don’t want to try any Czech food or drink nor experience Czech culture – Sparta vs Slavia football match. They didn’t do any research before they came and don’t even know what the Old Town Square is. They talk about how rich they are and generally don’t show any respect; 2 1F, 2T, 3F, 4F, 5F</a:t>
            </a:r>
            <a:endParaRPr/>
          </a:p>
        </p:txBody>
      </p:sp>
      <p:sp>
        <p:nvSpPr>
          <p:cNvPr id="396" name="Google Shape;396;g349feef59c7_0_18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30</a:t>
            </a:fld>
            <a:endParaRPr sz="1600" b="0" i="0" u="none" strike="noStrike" cap="none">
              <a:solidFill>
                <a:schemeClr val="dk1"/>
              </a:solidFill>
              <a:latin typeface="Arial"/>
              <a:ea typeface="Arial"/>
              <a:cs typeface="Arial"/>
              <a:sym typeface="Arial"/>
            </a:endParaRPr>
          </a:p>
        </p:txBody>
      </p:sp>
      <p:sp>
        <p:nvSpPr>
          <p:cNvPr id="397" name="Google Shape;397;g349feef59c7_0_188: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49feef59c7_0_197: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r>
              <a:rPr lang="cs"/>
              <a:t>Solution: Off the Beaten Track: 1 They are all beautiful, exciting, fascinating places to visit, 2 don’t go there, especially during the tourist season, 3 instead of Venice – Treviso, instead of Barcelona – Girona or Tarragona; Buy Local: 1 Thinking about who you give your money to, 2 in local restaurants, in smaller places run by local people, 3 tips for less well known places and activities; Do Some Research: 1 Knowing a bit about the place you are going to, 2 In Japan – money, in France and Portugal – zero, in other countries it’s much more offensive, 3 hello, goodbye, please and thank you; The Planet: 1 It’s greener and you never know what interesting people you might meet, 2 recycle it if you can, never leave it behind, 3 take showers instead of baths and use a refillable water bottle; Be Respectful: 1 They are not tourist attractions and probably don’t want to be part of a stranger’s Instagram story, 2 throw it around like a king or queen, 3 you are representing your own country too </a:t>
            </a:r>
            <a:endParaRPr/>
          </a:p>
        </p:txBody>
      </p:sp>
      <p:sp>
        <p:nvSpPr>
          <p:cNvPr id="406" name="Google Shape;406;g349feef59c7_0_197: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31</a:t>
            </a:fld>
            <a:endParaRPr sz="1600" b="0" i="0" u="none" strike="noStrike" cap="none">
              <a:solidFill>
                <a:schemeClr val="dk1"/>
              </a:solidFill>
              <a:latin typeface="Arial"/>
              <a:ea typeface="Arial"/>
              <a:cs typeface="Arial"/>
              <a:sym typeface="Arial"/>
            </a:endParaRPr>
          </a:p>
        </p:txBody>
      </p:sp>
      <p:sp>
        <p:nvSpPr>
          <p:cNvPr id="407" name="Google Shape;407;g349feef59c7_0_197: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4695779eb1_0_637: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7" name="Google Shape;417;g34695779eb1_0_637: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How do we make reading for children possible and efficient? How do we make sure students at this level can benefit from reading? How do we help them?</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LANGUAGE</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make sure that the most of the texts are authentic written by English-speaking writers.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A1–A2 level – it's challenging for the English-speaking writers, they are trained to do that: short sentences, short paragraps, vocabulary and grammar at the right level, vocabulary section if needed</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TOPICS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a vocabulary topic</a:t>
            </a:r>
            <a:r>
              <a:rPr lang="cs" sz="1100" b="0" strike="noStrike">
                <a:latin typeface="Calibri"/>
                <a:ea typeface="Calibri"/>
                <a:cs typeface="Calibri"/>
                <a:sym typeface="Calibri"/>
              </a:rPr>
              <a:t> for each issue based on </a:t>
            </a:r>
            <a:r>
              <a:rPr lang="cs" sz="1100" b="1" strike="noStrike">
                <a:latin typeface="Calibri"/>
                <a:ea typeface="Calibri"/>
                <a:cs typeface="Calibri"/>
                <a:sym typeface="Calibri"/>
              </a:rPr>
              <a:t>RVP</a:t>
            </a:r>
            <a:r>
              <a:rPr lang="cs" sz="1100" b="0" strike="noStrike">
                <a:latin typeface="Calibri"/>
                <a:ea typeface="Calibri"/>
                <a:cs typeface="Calibri"/>
                <a:sym typeface="Calibri"/>
              </a:rPr>
              <a:t>: e.g. food and drink, house, clothes, family, body, etc... connected with some </a:t>
            </a:r>
            <a:r>
              <a:rPr lang="cs" sz="1100" b="1" strike="noStrike">
                <a:latin typeface="Calibri"/>
                <a:ea typeface="Calibri"/>
                <a:cs typeface="Calibri"/>
                <a:sym typeface="Calibri"/>
              </a:rPr>
              <a:t>seasonal topics</a:t>
            </a:r>
            <a:r>
              <a:rPr lang="cs" sz="1100" b="0" strike="noStrike">
                <a:latin typeface="Calibri"/>
                <a:ea typeface="Calibri"/>
                <a:cs typeface="Calibri"/>
                <a:sym typeface="Calibri"/>
              </a:rPr>
              <a:t>: Halloween, Thanksgiving, Christmas, Easter, autumn, winter, spring, etc...</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feedback forms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Which topics do you think your students prefer?</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Which topics do you prefer?</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favourite students' topics</a:t>
            </a:r>
            <a:r>
              <a:rPr lang="cs" sz="1100" b="0" strike="noStrike">
                <a:latin typeface="Calibri"/>
                <a:ea typeface="Calibri"/>
                <a:cs typeface="Calibri"/>
                <a:sym typeface="Calibri"/>
              </a:rPr>
              <a:t>: comic strips, films, animals, sports, computer games, puzzles, songs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favourite teachers' topics</a:t>
            </a:r>
            <a:r>
              <a:rPr lang="cs" sz="1100" b="0" strike="noStrike">
                <a:latin typeface="Calibri"/>
                <a:ea typeface="Calibri"/>
                <a:cs typeface="Calibri"/>
                <a:sym typeface="Calibri"/>
              </a:rPr>
              <a:t>: English-speaking countries, traditions and holidays, everyday English, songs, CLIL topics (science, etc...), tests: Cambridge YLE</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PICTURES &amp; ILLUSTRATIONS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they help present the vocabulary, understand the texts, make the texts more engaging and interesting for students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try to make the texts as visual as possible.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comic strips + puzzles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4 SKILLS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don‘t focus only on reading.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make sure there‘s enough listening practice involved. A CD every month. Listening activities support reading: some written texts are recorded, conversations, listening activities, comics,…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cover productive skills as well: speaking and writing, mainly in order to practise reading comprehension, Speaking and writing tasks motivate pupils to work with the texts more profoundly.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1" strike="noStrike">
                <a:solidFill>
                  <a:srgbClr val="000000"/>
                </a:solidFill>
                <a:latin typeface="Calibri"/>
                <a:ea typeface="Calibri"/>
                <a:cs typeface="Calibri"/>
                <a:sym typeface="Calibri"/>
              </a:rPr>
              <a:t>EXTENDED PRACTICE </a:t>
            </a: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0" strike="noStrike">
                <a:solidFill>
                  <a:srgbClr val="000000"/>
                </a:solidFill>
                <a:latin typeface="Calibri"/>
                <a:ea typeface="Calibri"/>
                <a:cs typeface="Calibri"/>
                <a:sym typeface="Calibri"/>
              </a:rPr>
              <a:t>Related activities in </a:t>
            </a:r>
            <a:r>
              <a:rPr lang="cs" sz="1100" b="1" u="sng" strike="noStrik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vocabulary</a:t>
            </a:r>
            <a:r>
              <a:rPr lang="cs" sz="1100" b="0" strike="noStrike">
                <a:solidFill>
                  <a:srgbClr val="000000"/>
                </a:solidFill>
                <a:latin typeface="Calibri"/>
                <a:ea typeface="Calibri"/>
                <a:cs typeface="Calibri"/>
                <a:sym typeface="Calibri"/>
              </a:rPr>
              <a:t>, </a:t>
            </a:r>
            <a:r>
              <a:rPr lang="cs" sz="1100" b="1" u="sng" strike="noStrik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grammar</a:t>
            </a:r>
            <a:r>
              <a:rPr lang="cs" sz="1100" b="0" strike="noStrike">
                <a:solidFill>
                  <a:srgbClr val="000000"/>
                </a:solidFill>
                <a:latin typeface="Calibri"/>
                <a:ea typeface="Calibri"/>
                <a:cs typeface="Calibri"/>
                <a:sym typeface="Calibri"/>
              </a:rPr>
              <a:t>, comprehension questions, and </a:t>
            </a:r>
            <a:r>
              <a:rPr lang="cs" sz="1100" b="1" u="sng" strike="noStrik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discussion</a:t>
            </a:r>
            <a:r>
              <a:rPr lang="cs" sz="1100" b="1" strike="noStrike">
                <a:solidFill>
                  <a:srgbClr val="000000"/>
                </a:solidFill>
                <a:latin typeface="Calibri"/>
                <a:ea typeface="Calibri"/>
                <a:cs typeface="Calibri"/>
                <a:sym typeface="Calibri"/>
              </a:rPr>
              <a:t> </a:t>
            </a:r>
            <a:r>
              <a:rPr lang="cs" sz="1100" b="0" strike="noStrike">
                <a:solidFill>
                  <a:srgbClr val="000000"/>
                </a:solidFill>
                <a:latin typeface="Calibri"/>
                <a:ea typeface="Calibri"/>
                <a:cs typeface="Calibri"/>
                <a:sym typeface="Calibri"/>
              </a:rPr>
              <a:t>increase the processing of the reading and boost student learning.</a:t>
            </a: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0" strike="noStrike">
                <a:solidFill>
                  <a:srgbClr val="000000"/>
                </a:solidFill>
                <a:latin typeface="Calibri"/>
                <a:ea typeface="Calibri"/>
                <a:cs typeface="Calibri"/>
                <a:sym typeface="Calibri"/>
              </a:rPr>
              <a:t>Each text in a magazine is accompanied by at least one comprehension activity:</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0" strike="noStrike">
                <a:solidFill>
                  <a:srgbClr val="000000"/>
                </a:solidFill>
                <a:latin typeface="Calibri"/>
                <a:ea typeface="Calibri"/>
                <a:cs typeface="Calibri"/>
                <a:sym typeface="Calibri"/>
              </a:rPr>
              <a:t>A comprehension task (reading + listening + writing)</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0" strike="noStrike">
                <a:solidFill>
                  <a:srgbClr val="000000"/>
                </a:solidFill>
                <a:latin typeface="Calibri"/>
                <a:ea typeface="Calibri"/>
                <a:cs typeface="Calibri"/>
                <a:sym typeface="Calibri"/>
              </a:rPr>
              <a:t>Vocabulary task </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0" strike="noStrike">
                <a:solidFill>
                  <a:srgbClr val="000000"/>
                </a:solidFill>
                <a:latin typeface="Calibri"/>
                <a:ea typeface="Calibri"/>
                <a:cs typeface="Calibri"/>
                <a:sym typeface="Calibri"/>
              </a:rPr>
              <a:t>Grammar task </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0" strike="noStrike">
                <a:solidFill>
                  <a:srgbClr val="000000"/>
                </a:solidFill>
                <a:latin typeface="Calibri"/>
                <a:ea typeface="Calibri"/>
                <a:cs typeface="Calibri"/>
                <a:sym typeface="Calibri"/>
              </a:rPr>
              <a:t>Class Chat – a speaking / discussion task</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1" strike="noStrike">
                <a:latin typeface="Calibri"/>
                <a:ea typeface="Calibri"/>
                <a:cs typeface="Calibri"/>
                <a:sym typeface="Calibri"/>
              </a:rPr>
              <a:t>Puzzles, Competitions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that's what children </a:t>
            </a:r>
            <a:r>
              <a:rPr lang="cs" sz="1100" b="1" strike="noStrike">
                <a:latin typeface="Calibri"/>
                <a:ea typeface="Calibri"/>
                <a:cs typeface="Calibri"/>
                <a:sym typeface="Calibri"/>
              </a:rPr>
              <a:t>love</a:t>
            </a:r>
            <a:r>
              <a:rPr lang="cs" sz="1100" b="0" strike="noStrike">
                <a:latin typeface="Calibri"/>
                <a:ea typeface="Calibri"/>
                <a:cs typeface="Calibri"/>
                <a:sym typeface="Calibri"/>
              </a:rPr>
              <a:t> + monthly </a:t>
            </a:r>
            <a:r>
              <a:rPr lang="cs" sz="1100" b="1" strike="noStrike">
                <a:latin typeface="Calibri"/>
                <a:ea typeface="Calibri"/>
                <a:cs typeface="Calibri"/>
                <a:sym typeface="Calibri"/>
              </a:rPr>
              <a:t>competitions</a:t>
            </a:r>
            <a:r>
              <a:rPr lang="cs" sz="1100" b="0" strike="noStrike">
                <a:latin typeface="Calibri"/>
                <a:ea typeface="Calibri"/>
                <a:cs typeface="Calibri"/>
                <a:sym typeface="Calibri"/>
              </a:rPr>
              <a:t>, a lot of great feedback</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puzzles, word searches, crosswords, mazes, coding – puzzle activities with texts to </a:t>
            </a:r>
            <a:r>
              <a:rPr lang="cs" sz="1100" b="1" strike="noStrike">
                <a:latin typeface="Calibri"/>
                <a:ea typeface="Calibri"/>
                <a:cs typeface="Calibri"/>
                <a:sym typeface="Calibri"/>
              </a:rPr>
              <a:t>check reading comprehension special puzzle pages</a:t>
            </a:r>
            <a:r>
              <a:rPr lang="cs" sz="1100" b="0" strike="noStrike">
                <a:latin typeface="Calibri"/>
                <a:ea typeface="Calibri"/>
                <a:cs typeface="Calibri"/>
                <a:sym typeface="Calibri"/>
              </a:rPr>
              <a:t> every issue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A Year-Round RR competition – My Story in Pictures: </a:t>
            </a:r>
            <a:r>
              <a:rPr lang="cs" sz="1100" b="0" strike="noStrike">
                <a:latin typeface="Calibri"/>
                <a:ea typeface="Calibri"/>
                <a:cs typeface="Calibri"/>
                <a:sym typeface="Calibri"/>
              </a:rPr>
              <a:t>to create a comic page, their original story </a:t>
            </a:r>
            <a:endParaRPr sz="1100" b="0" strike="noStrike">
              <a:latin typeface="Arial"/>
              <a:ea typeface="Arial"/>
              <a:cs typeface="Arial"/>
              <a:sym typeface="Arial"/>
            </a:endParaRPr>
          </a:p>
          <a:p>
            <a:pPr marL="165100" lvl="0" indent="-171450" algn="l" rtl="0">
              <a:lnSpc>
                <a:spcPct val="100000"/>
              </a:lnSpc>
              <a:spcBef>
                <a:spcPts val="0"/>
              </a:spcBef>
              <a:spcAft>
                <a:spcPts val="0"/>
              </a:spcAft>
              <a:buClr>
                <a:srgbClr val="000000"/>
              </a:buClr>
              <a:buSzPts val="1100"/>
              <a:buFont typeface="Arial"/>
              <a:buChar char="•"/>
            </a:pPr>
            <a:r>
              <a:rPr lang="cs" sz="1100" b="0" strike="noStrike">
                <a:latin typeface="Calibri"/>
                <a:ea typeface="Calibri"/>
                <a:cs typeface="Calibri"/>
                <a:sym typeface="Calibri"/>
              </a:rPr>
              <a:t>Methodology support – TF Activities, Lesson Plans, CD + Recording Scripts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LITERATURE</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we adapt/simplify popular children books/stories into a comic strip + recorded as an audio comic (both reading and listening + pictures)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recommended reading list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Treasure Island by Louis Stevenson, Matilda by Roald Dahl, Viking stories, The Graveyard Book by Neil Gaimann, native legends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What types of texts are students at an elementary level able to read?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These are the types RR magazine covers: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1" strike="noStrike">
                <a:latin typeface="Calibri"/>
                <a:ea typeface="Calibri"/>
                <a:cs typeface="Calibri"/>
                <a:sym typeface="Calibri"/>
              </a:rPr>
              <a:t>Textbook structure of RR</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0" strike="noStrike">
                <a:latin typeface="Calibri"/>
                <a:ea typeface="Calibri"/>
                <a:cs typeface="Calibri"/>
                <a:sym typeface="Calibri"/>
              </a:rPr>
              <a:t>the mag follows a textbook structure, from presentation of simple language to practice</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1" strike="noStrike">
                <a:latin typeface="Calibri"/>
                <a:ea typeface="Calibri"/>
                <a:cs typeface="Calibri"/>
                <a:sym typeface="Calibri"/>
              </a:rPr>
              <a:t>articles </a:t>
            </a:r>
            <a:r>
              <a:rPr lang="cs" sz="1200" b="0" strike="noStrike">
                <a:latin typeface="Calibri"/>
                <a:ea typeface="Calibri"/>
                <a:cs typeface="Calibri"/>
                <a:sym typeface="Calibri"/>
              </a:rPr>
              <a:t>which relate to the key vocabulary + some other topics + tasks (practising the 4 skills) + songs and puzzles</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1" strike="noStrike">
                <a:latin typeface="Calibri"/>
                <a:ea typeface="Calibri"/>
                <a:cs typeface="Calibri"/>
                <a:sym typeface="Calibri"/>
              </a:rPr>
              <a:t>puzzles which practice </a:t>
            </a:r>
            <a:r>
              <a:rPr lang="cs" sz="1200" b="0" strike="noStrike">
                <a:latin typeface="Calibri"/>
                <a:ea typeface="Calibri"/>
                <a:cs typeface="Calibri"/>
                <a:sym typeface="Calibri"/>
              </a:rPr>
              <a:t>the key vocabulary from the mag</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0" strike="noStrike">
                <a:latin typeface="Calibri"/>
                <a:ea typeface="Calibri"/>
                <a:cs typeface="Calibri"/>
                <a:sym typeface="Calibri"/>
              </a:rPr>
              <a:t>The comic strips, articles and interviews are authentic texts written by English-speaking writers. </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Font typeface="Calibri"/>
              <a:buNone/>
            </a:pPr>
            <a:r>
              <a:rPr lang="cs" sz="1200" b="0" strike="noStrike">
                <a:latin typeface="Calibri"/>
                <a:ea typeface="Calibri"/>
                <a:cs typeface="Calibri"/>
                <a:sym typeface="Calibri"/>
              </a:rPr>
              <a:t> </a:t>
            </a:r>
            <a:endParaRPr sz="1200" b="0" strike="noStrike">
              <a:latin typeface="Arial"/>
              <a:ea typeface="Arial"/>
              <a:cs typeface="Arial"/>
              <a:sym typeface="Arial"/>
            </a:endParaRPr>
          </a:p>
          <a:p>
            <a:pPr marL="228600" lvl="0" indent="-228600" algn="l" rtl="0">
              <a:lnSpc>
                <a:spcPct val="100000"/>
              </a:lnSpc>
              <a:spcBef>
                <a:spcPts val="0"/>
              </a:spcBef>
              <a:spcAft>
                <a:spcPts val="0"/>
              </a:spcAft>
              <a:buClr>
                <a:srgbClr val="000000"/>
              </a:buClr>
              <a:buSzPts val="1200"/>
              <a:buFont typeface="Arial"/>
              <a:buAutoNum type="arabicPeriod"/>
            </a:pPr>
            <a:r>
              <a:rPr lang="cs" sz="1200" b="1" strike="noStrike">
                <a:latin typeface="Calibri"/>
                <a:ea typeface="Calibri"/>
                <a:cs typeface="Calibri"/>
                <a:sym typeface="Calibri"/>
              </a:rPr>
              <a:t>the presentation and practice of key vocabulary </a:t>
            </a:r>
            <a:r>
              <a:rPr lang="cs" sz="1200" b="0" strike="noStrike">
                <a:latin typeface="Calibri"/>
                <a:ea typeface="Calibri"/>
                <a:cs typeface="Calibri"/>
                <a:sym typeface="Calibri"/>
              </a:rPr>
              <a:t>for that issue</a:t>
            </a:r>
            <a:r>
              <a:rPr lang="cs" sz="1200" b="1" strike="noStrike">
                <a:latin typeface="Calibri"/>
                <a:ea typeface="Calibri"/>
                <a:cs typeface="Calibri"/>
                <a:sym typeface="Calibri"/>
              </a:rPr>
              <a:t> </a:t>
            </a:r>
            <a:r>
              <a:rPr lang="cs" sz="1200" b="0" strike="noStrike">
                <a:latin typeface="Calibri"/>
                <a:ea typeface="Calibri"/>
                <a:cs typeface="Calibri"/>
                <a:sym typeface="Calibri"/>
              </a:rPr>
              <a:t>on pp. 4-5 – picture dictionary including key words and their usage in simple sentences, A1 level. We make sure it is as visual as possible. The choice of key vocabulary is based on the RVP for the 4th to 6th graders, roughly A1–A2 level of CEFR. It involves both reading and listening. </a:t>
            </a:r>
            <a:endParaRPr sz="1200" b="0" strike="noStrike">
              <a:latin typeface="Arial"/>
              <a:ea typeface="Arial"/>
              <a:cs typeface="Arial"/>
              <a:sym typeface="Arial"/>
            </a:endParaRPr>
          </a:p>
          <a:p>
            <a:pPr marL="228600" lvl="0" indent="-228600" algn="l" rtl="0">
              <a:lnSpc>
                <a:spcPct val="100000"/>
              </a:lnSpc>
              <a:spcBef>
                <a:spcPts val="0"/>
              </a:spcBef>
              <a:spcAft>
                <a:spcPts val="0"/>
              </a:spcAft>
              <a:buClr>
                <a:srgbClr val="000000"/>
              </a:buClr>
              <a:buSzPts val="1200"/>
              <a:buFont typeface="Arial"/>
              <a:buAutoNum type="arabicPeriod"/>
            </a:pPr>
            <a:r>
              <a:rPr lang="cs" sz="1200" b="1" strike="noStrike">
                <a:latin typeface="Calibri"/>
                <a:ea typeface="Calibri"/>
                <a:cs typeface="Calibri"/>
                <a:sym typeface="Calibri"/>
              </a:rPr>
              <a:t>Conversations on p. 9 </a:t>
            </a:r>
            <a:r>
              <a:rPr lang="cs" sz="1200" b="0" strike="noStrike">
                <a:latin typeface="Calibri"/>
                <a:ea typeface="Calibri"/>
                <a:cs typeface="Calibri"/>
                <a:sym typeface="Calibri"/>
              </a:rPr>
              <a:t>– the key vocabulary is presented and practised in a conversation together with some functional language, everyday phrases at A1 level. It involves both reading and listening. </a:t>
            </a:r>
            <a:endParaRPr sz="1200" b="0" strike="noStrike">
              <a:latin typeface="Arial"/>
              <a:ea typeface="Arial"/>
              <a:cs typeface="Arial"/>
              <a:sym typeface="Arial"/>
            </a:endParaRPr>
          </a:p>
          <a:p>
            <a:pPr marL="228600" lvl="0" indent="-228600" algn="l" rtl="0">
              <a:lnSpc>
                <a:spcPct val="100000"/>
              </a:lnSpc>
              <a:spcBef>
                <a:spcPts val="0"/>
              </a:spcBef>
              <a:spcAft>
                <a:spcPts val="0"/>
              </a:spcAft>
              <a:buClr>
                <a:srgbClr val="000000"/>
              </a:buClr>
              <a:buSzPts val="1200"/>
              <a:buFont typeface="Arial"/>
              <a:buAutoNum type="arabicPeriod"/>
            </a:pPr>
            <a:r>
              <a:rPr lang="cs" sz="1200" b="1" strike="noStrike">
                <a:latin typeface="Calibri"/>
                <a:ea typeface="Calibri"/>
                <a:cs typeface="Calibri"/>
                <a:sym typeface="Calibri"/>
              </a:rPr>
              <a:t>Comic strips </a:t>
            </a:r>
            <a:r>
              <a:rPr lang="cs" sz="1200" b="0" strike="noStrike">
                <a:latin typeface="Calibri"/>
                <a:ea typeface="Calibri"/>
                <a:cs typeface="Calibri"/>
                <a:sym typeface="Calibri"/>
              </a:rPr>
              <a:t>– focus on longer chunks of language, usually two or three sentences that are accompanied by pictures (obviously) and audio input. The language is authentic. It‘s usually based on a book. At least three pages in each issue. </a:t>
            </a:r>
            <a:endParaRPr sz="1200" b="0" strike="noStrike">
              <a:latin typeface="Arial"/>
              <a:ea typeface="Arial"/>
              <a:cs typeface="Arial"/>
              <a:sym typeface="Arial"/>
            </a:endParaRPr>
          </a:p>
          <a:p>
            <a:pPr marL="228600" lvl="0" indent="-228600" algn="l" rtl="0">
              <a:lnSpc>
                <a:spcPct val="100000"/>
              </a:lnSpc>
              <a:spcBef>
                <a:spcPts val="0"/>
              </a:spcBef>
              <a:spcAft>
                <a:spcPts val="0"/>
              </a:spcAft>
              <a:buClr>
                <a:srgbClr val="000000"/>
              </a:buClr>
              <a:buSzPts val="1200"/>
              <a:buFont typeface="Arial"/>
              <a:buAutoNum type="arabicPeriod"/>
            </a:pPr>
            <a:r>
              <a:rPr lang="cs" sz="1200" b="1" strike="noStrike">
                <a:latin typeface="Calibri"/>
                <a:ea typeface="Calibri"/>
                <a:cs typeface="Calibri"/>
                <a:sym typeface="Calibri"/>
              </a:rPr>
              <a:t>Articles</a:t>
            </a:r>
            <a:r>
              <a:rPr lang="cs" sz="1200" b="0" strike="noStrike">
                <a:latin typeface="Calibri"/>
                <a:ea typeface="Calibri"/>
                <a:cs typeface="Calibri"/>
                <a:sym typeface="Calibri"/>
              </a:rPr>
              <a:t> – written by native speakers – authentic texts written at A1–A2 level. They are structured into short and clear paragraphs with headlines. </a:t>
            </a:r>
            <a:endParaRPr sz="1200" b="0" strike="noStrike">
              <a:latin typeface="Arial"/>
              <a:ea typeface="Arial"/>
              <a:cs typeface="Arial"/>
              <a:sym typeface="Arial"/>
            </a:endParaRPr>
          </a:p>
          <a:p>
            <a:pPr marL="228600" lvl="0" indent="-228600" algn="l" rtl="0">
              <a:lnSpc>
                <a:spcPct val="100000"/>
              </a:lnSpc>
              <a:spcBef>
                <a:spcPts val="0"/>
              </a:spcBef>
              <a:spcAft>
                <a:spcPts val="0"/>
              </a:spcAft>
              <a:buClr>
                <a:srgbClr val="000000"/>
              </a:buClr>
              <a:buSzPts val="1200"/>
              <a:buFont typeface="Arial"/>
              <a:buAutoNum type="arabicPeriod"/>
            </a:pPr>
            <a:r>
              <a:rPr lang="cs" sz="1200" b="1" strike="noStrike">
                <a:latin typeface="Calibri"/>
                <a:ea typeface="Calibri"/>
                <a:cs typeface="Calibri"/>
                <a:sym typeface="Calibri"/>
              </a:rPr>
              <a:t>Exercises, puzzles</a:t>
            </a:r>
            <a:r>
              <a:rPr lang="cs" sz="1200" b="0" strike="noStrike">
                <a:latin typeface="Calibri"/>
                <a:ea typeface="Calibri"/>
                <a:cs typeface="Calibri"/>
                <a:sym typeface="Calibri"/>
              </a:rPr>
              <a:t> – practise key vocabulary, or topics the students are already familiar with… </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p:txBody>
      </p:sp>
      <p:sp>
        <p:nvSpPr>
          <p:cNvPr id="418" name="Google Shape;418;g34695779eb1_0_637: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32</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4695779eb1_0_644: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5" name="Google Shape;425;g34695779eb1_0_644: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I‘ve picked an article from the April issue of RR to show you how to work with it + how to use the article and build a comprehensive lesson around it.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Do you know when Happy Earth Day is celebrated? Did you celebrate it this year?</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p:txBody>
      </p:sp>
      <p:sp>
        <p:nvSpPr>
          <p:cNvPr id="426" name="Google Shape;426;g34695779eb1_0_644: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33</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4695779eb1_0_651: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3" name="Google Shape;433;g34695779eb1_0_651: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What‘s warm-up for?</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Warm-up: You put your students into English mode; get them attentive,  interested and ready to participate. A warmer can also serve to review language from a previous lesson or prime the class for a new topic. – that‘s what we usually recommend.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Pre-reading task - </a:t>
            </a:r>
            <a:r>
              <a:rPr lang="cs" sz="1100" b="0" strike="noStrike">
                <a:latin typeface="Calibri"/>
                <a:ea typeface="Calibri"/>
                <a:cs typeface="Calibri"/>
                <a:sym typeface="Calibri"/>
              </a:rPr>
              <a:t>introducting the topic of a text and key vocabulary before reading the, arousing expectations, own presonal experience , get them involved and motivated to read, it also gives some some basic useful topic-related vocabulary</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One of the basic pre-reading activities could be:</a:t>
            </a:r>
            <a:endParaRPr sz="1100" b="0" strike="noStrike">
              <a:latin typeface="Arial"/>
              <a:ea typeface="Arial"/>
              <a:cs typeface="Arial"/>
              <a:sym typeface="Arial"/>
            </a:endParaRPr>
          </a:p>
          <a:p>
            <a:pPr marL="152400" lvl="0" indent="-158750" algn="l" rtl="0">
              <a:lnSpc>
                <a:spcPct val="100000"/>
              </a:lnSpc>
              <a:spcBef>
                <a:spcPts val="0"/>
              </a:spcBef>
              <a:spcAft>
                <a:spcPts val="0"/>
              </a:spcAft>
              <a:buClr>
                <a:srgbClr val="000000"/>
              </a:buClr>
              <a:buSzPts val="1100"/>
              <a:buFont typeface="Arial"/>
              <a:buChar char="•"/>
            </a:pPr>
            <a:r>
              <a:rPr lang="cs" sz="1100" b="0" strike="noStrike">
                <a:latin typeface="Calibri"/>
                <a:ea typeface="Calibri"/>
                <a:cs typeface="Calibri"/>
                <a:sym typeface="Calibri"/>
              </a:rPr>
              <a:t>comprehesion questions / true-false questions which they can later check in the text</a:t>
            </a:r>
            <a:endParaRPr sz="1100" b="0" strike="noStrike">
              <a:latin typeface="Arial"/>
              <a:ea typeface="Arial"/>
              <a:cs typeface="Arial"/>
              <a:sym typeface="Arial"/>
            </a:endParaRPr>
          </a:p>
          <a:p>
            <a:pPr marL="152400" lvl="0" indent="-158750" algn="l" rtl="0">
              <a:lnSpc>
                <a:spcPct val="100000"/>
              </a:lnSpc>
              <a:spcBef>
                <a:spcPts val="0"/>
              </a:spcBef>
              <a:spcAft>
                <a:spcPts val="0"/>
              </a:spcAft>
              <a:buClr>
                <a:srgbClr val="000000"/>
              </a:buClr>
              <a:buSzPts val="1100"/>
              <a:buFont typeface="Arial"/>
              <a:buChar char="•"/>
            </a:pPr>
            <a:r>
              <a:rPr lang="cs" sz="1100" b="0" strike="noStrike">
                <a:latin typeface="Calibri"/>
                <a:ea typeface="Calibri"/>
                <a:cs typeface="Calibri"/>
                <a:sym typeface="Calibri"/>
              </a:rPr>
              <a:t>Look at the title, look at the pictures – can you guess the topic?</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Clr>
                <a:srgbClr val="FF0000"/>
              </a:buClr>
              <a:buSzPts val="1100"/>
              <a:buFont typeface="Calibri"/>
              <a:buNone/>
            </a:pPr>
            <a:r>
              <a:rPr lang="cs" sz="1100" b="1" strike="noStrike">
                <a:solidFill>
                  <a:srgbClr val="FF0000"/>
                </a:solidFill>
                <a:latin typeface="Calibri"/>
                <a:ea typeface="Calibri"/>
                <a:cs typeface="Calibri"/>
                <a:sym typeface="Calibri"/>
              </a:rPr>
              <a:t>TASK 1</a:t>
            </a: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Write „the means of transport“ on the board, ask if any students know what it means. If so, have them explain it to the class.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Ask the students what what means of transport they use / like / dislaike /why...</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Some other tips: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Topical vocabulary (the issue):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Acronym: t r a n s p o r t– initial letters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Key words: e.g. Driving cars, using water, using electricity – what do the words mean, guess the topic of the lesson</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Choose the right words: various words on the board, which ones relate to „the topic“ (cupboard, pencil, to recycle, purple, plastic, bridge, water)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Odd one out – 4 tomatoes peas apples carrots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A question: </a:t>
            </a:r>
            <a:r>
              <a:rPr lang="cs" sz="1100" b="0" strike="noStrike">
                <a:latin typeface="Calibri"/>
                <a:ea typeface="Calibri"/>
                <a:cs typeface="Calibri"/>
                <a:sym typeface="Calibri"/>
              </a:rPr>
              <a:t>„How do you travel to school?“ – guess the topic</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Two truths and a lie </a:t>
            </a:r>
            <a:r>
              <a:rPr lang="cs" sz="1100" b="0" strike="noStrike">
                <a:latin typeface="Calibri"/>
                <a:ea typeface="Calibri"/>
                <a:cs typeface="Calibri"/>
                <a:sym typeface="Calibri"/>
              </a:rPr>
              <a:t>– about one particular topic – a topic of the text they are going to read, or specific sentences from the text: „Potatoes are bad for the planet.“ „We don‘t need trees.“ „Fast food restaurants are bad for the planet.“</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Three things in common </a:t>
            </a:r>
            <a:r>
              <a:rPr lang="cs" sz="1100" b="0" strike="noStrike">
                <a:latin typeface="Calibri"/>
                <a:ea typeface="Calibri"/>
                <a:cs typeface="Calibri"/>
                <a:sym typeface="Calibri"/>
              </a:rPr>
              <a:t>– in pairs – three things we could do to help the planet…</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Whose?</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Give each student a slip of paper and ask each student to write down three things they do to help the planet /  like about summer / most favourite sport / food / what they did at the weekend. Collect up the slips of paper and randomly read each one out. The students must guess whose paper is it.</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p:txBody>
      </p:sp>
      <p:sp>
        <p:nvSpPr>
          <p:cNvPr id="434" name="Google Shape;434;g34695779eb1_0_651: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34</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4695779eb1_0_660: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g34695779eb1_0_660: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000"/>
              <a:buNone/>
            </a:pPr>
            <a:endParaRPr sz="20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Reading strategies: we are trying to make sure we give the readers a variety of different types of reading tasks.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Skimming</a:t>
            </a:r>
            <a:r>
              <a:rPr lang="cs" sz="1100" b="0" strike="noStrike">
                <a:latin typeface="Calibri"/>
                <a:ea typeface="Calibri"/>
                <a:cs typeface="Calibri"/>
                <a:sym typeface="Calibri"/>
              </a:rPr>
              <a:t> = reading for general understading, gist, e.g. key topics, main ideas „Is the text about plants and animals, or about summer?“</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Scanning</a:t>
            </a:r>
            <a:r>
              <a:rPr lang="cs" sz="1100" b="0" strike="noStrike">
                <a:latin typeface="Calibri"/>
                <a:ea typeface="Calibri"/>
                <a:cs typeface="Calibri"/>
                <a:sym typeface="Calibri"/>
              </a:rPr>
              <a:t> = reading for specific information: facts, names, numbers, dates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„Which food is bad for the environment?“</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TASK 1 (a reading strategy – jigsaw reading)</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Group Work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1</a:t>
            </a:r>
            <a:r>
              <a:rPr lang="cs" sz="1100" b="0" strike="noStrike">
                <a:latin typeface="Calibri"/>
                <a:ea typeface="Calibri"/>
                <a:cs typeface="Calibri"/>
                <a:sym typeface="Calibri"/>
              </a:rPr>
              <a:t> </a:t>
            </a:r>
            <a:r>
              <a:rPr lang="cs" sz="1100" b="0" strike="noStrike">
                <a:solidFill>
                  <a:srgbClr val="000000"/>
                </a:solidFill>
                <a:latin typeface="Calibri"/>
                <a:ea typeface="Calibri"/>
                <a:cs typeface="Calibri"/>
                <a:sym typeface="Calibri"/>
              </a:rPr>
              <a:t>open the magazines at page 6. Let‘s read the introduction together and make sure everyone understands it well. Now let‘s make groups. Each group reads one of the three parts: </a:t>
            </a:r>
            <a:r>
              <a:rPr lang="cs" sz="1100" b="0" i="1" strike="noStrike">
                <a:solidFill>
                  <a:srgbClr val="000000"/>
                </a:solidFill>
                <a:latin typeface="Calibri"/>
                <a:ea typeface="Calibri"/>
                <a:cs typeface="Calibri"/>
                <a:sym typeface="Calibri"/>
              </a:rPr>
              <a:t>Greenhouse Gases, Bad Food for the Earth,</a:t>
            </a:r>
            <a:r>
              <a:rPr lang="cs" sz="1100" b="0" strike="noStrike">
                <a:solidFill>
                  <a:srgbClr val="000000"/>
                </a:solidFill>
                <a:latin typeface="Calibri"/>
                <a:ea typeface="Calibri"/>
                <a:cs typeface="Calibri"/>
                <a:sym typeface="Calibri"/>
              </a:rPr>
              <a:t> or </a:t>
            </a:r>
            <a:r>
              <a:rPr lang="cs" sz="1100" b="0" i="1" strike="noStrike">
                <a:solidFill>
                  <a:srgbClr val="000000"/>
                </a:solidFill>
                <a:latin typeface="Calibri"/>
                <a:ea typeface="Calibri"/>
                <a:cs typeface="Calibri"/>
                <a:sym typeface="Calibri"/>
              </a:rPr>
              <a:t>Good Food for the Earth</a:t>
            </a:r>
            <a:r>
              <a:rPr lang="cs" sz="1100" b="0" strike="noStrike">
                <a:solidFill>
                  <a:srgbClr val="000000"/>
                </a:solidFill>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0" strike="noStrike">
                <a:solidFill>
                  <a:srgbClr val="000000"/>
                </a:solidFill>
                <a:latin typeface="Calibri"/>
                <a:ea typeface="Calibri"/>
                <a:cs typeface="Calibri"/>
                <a:sym typeface="Calibri"/>
              </a:rPr>
              <a:t>They should work together to look up and translate any unfamiliar words and make sure they understand the whole paragraph before continuing. Walk around the class, monitor their work and help them if necessary.</a:t>
            </a: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1" strike="noStrike">
                <a:solidFill>
                  <a:srgbClr val="000000"/>
                </a:solidFill>
                <a:latin typeface="Calibri"/>
                <a:ea typeface="Calibri"/>
                <a:cs typeface="Calibri"/>
                <a:sym typeface="Calibri"/>
              </a:rPr>
              <a:t>2 </a:t>
            </a:r>
            <a:r>
              <a:rPr lang="cs" sz="1100" b="0" strike="noStrike">
                <a:solidFill>
                  <a:srgbClr val="000000"/>
                </a:solidFill>
                <a:latin typeface="Calibri"/>
                <a:ea typeface="Calibri"/>
                <a:cs typeface="Calibri"/>
                <a:sym typeface="Calibri"/>
              </a:rPr>
              <a:t>Fill in the section in the table that you have read about in Handout 2A . Then present the information to the rest of the class. The other students fill in the rest of their handouts with the information from the other groups. At the end, sum up the correct answers as a class. </a:t>
            </a: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1" strike="noStrike">
                <a:solidFill>
                  <a:srgbClr val="000000"/>
                </a:solidFill>
                <a:latin typeface="Calibri"/>
                <a:ea typeface="Calibri"/>
                <a:cs typeface="Calibri"/>
                <a:sym typeface="Calibri"/>
              </a:rPr>
              <a:t>3 </a:t>
            </a:r>
            <a:r>
              <a:rPr lang="cs" sz="1100" b="0" strike="noStrike">
                <a:solidFill>
                  <a:srgbClr val="000000"/>
                </a:solidFill>
                <a:latin typeface="Calibri"/>
                <a:ea typeface="Calibri"/>
                <a:cs typeface="Calibri"/>
                <a:sym typeface="Calibri"/>
              </a:rPr>
              <a:t>Discuss what the worst thing for the environment is (</a:t>
            </a:r>
            <a:r>
              <a:rPr lang="cs" sz="1100" b="0" i="1" strike="noStrike">
                <a:solidFill>
                  <a:srgbClr val="000000"/>
                </a:solidFill>
                <a:latin typeface="Calibri"/>
                <a:ea typeface="Calibri"/>
                <a:cs typeface="Calibri"/>
                <a:sym typeface="Calibri"/>
              </a:rPr>
              <a:t>farming animals for food</a:t>
            </a:r>
            <a:r>
              <a:rPr lang="cs" sz="1100" b="0" strike="noStrike">
                <a:solidFill>
                  <a:srgbClr val="000000"/>
                </a:solidFill>
                <a:latin typeface="Calibri"/>
                <a:ea typeface="Calibri"/>
                <a:cs typeface="Calibri"/>
                <a:sym typeface="Calibri"/>
              </a:rPr>
              <a:t> / </a:t>
            </a:r>
            <a:r>
              <a:rPr lang="cs" sz="1100" b="0" i="1" strike="noStrike">
                <a:solidFill>
                  <a:srgbClr val="000000"/>
                </a:solidFill>
                <a:latin typeface="Calibri"/>
                <a:ea typeface="Calibri"/>
                <a:cs typeface="Calibri"/>
                <a:sym typeface="Calibri"/>
              </a:rPr>
              <a:t>eating meat</a:t>
            </a:r>
            <a:r>
              <a:rPr lang="cs" sz="1100" b="0" strike="noStrike">
                <a:solidFill>
                  <a:srgbClr val="000000"/>
                </a:solidFill>
                <a:latin typeface="Calibri"/>
                <a:ea typeface="Calibri"/>
                <a:cs typeface="Calibri"/>
                <a:sym typeface="Calibri"/>
              </a:rPr>
              <a:t>) and the reasons why (</a:t>
            </a:r>
            <a:r>
              <a:rPr lang="cs" sz="1100" b="0" i="1" strike="noStrike">
                <a:solidFill>
                  <a:srgbClr val="000000"/>
                </a:solidFill>
                <a:latin typeface="Calibri"/>
                <a:ea typeface="Calibri"/>
                <a:cs typeface="Calibri"/>
                <a:sym typeface="Calibri"/>
              </a:rPr>
              <a:t>deforestation, methane, also meat isn't energy efficient, the farming creates carbon dioxide</a:t>
            </a:r>
            <a:r>
              <a:rPr lang="cs" sz="1100" b="0" strike="noStrike">
                <a:solidFill>
                  <a:srgbClr val="000000"/>
                </a:solidFill>
                <a:latin typeface="Calibri"/>
                <a:ea typeface="Calibri"/>
                <a:cs typeface="Calibri"/>
                <a:sym typeface="Calibri"/>
              </a:rPr>
              <a:t>, etc.). Then read through the list of tips as a class.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TASK 2</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Task on p. 7</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 reading comprehension activity focused on scanning + vocabulary practice</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Clr>
                <a:srgbClr val="000000"/>
              </a:buClr>
              <a:buSzPts val="1100"/>
              <a:buFont typeface="Calibri"/>
              <a:buNone/>
            </a:pPr>
            <a:r>
              <a:rPr lang="cs" sz="1100" b="0" strike="noStrike">
                <a:solidFill>
                  <a:srgbClr val="000000"/>
                </a:solidFill>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p:txBody>
      </p:sp>
      <p:sp>
        <p:nvSpPr>
          <p:cNvPr id="444" name="Google Shape;444;g34695779eb1_0_660: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35</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4695779eb1_0_669: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3" name="Google Shape;453;g34695779eb1_0_669: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Post-reading = follow-up tasks, for example: role-plays, discussions, writing tasks (writing a letter in reply), personalisation (Have you ever had an experience like this?)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In RR we usually include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a speaking activity,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the problem with the level: </a:t>
            </a:r>
            <a:r>
              <a:rPr lang="cs" sz="1100" b="0" strike="noStrike">
                <a:latin typeface="Calibri"/>
                <a:ea typeface="Calibri"/>
                <a:cs typeface="Calibri"/>
                <a:sym typeface="Calibri"/>
              </a:rPr>
              <a:t>A1–A2,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Problems: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not enough language,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they are afraid to talk,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only one student talks,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they use their mother tongue</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you can‘t ask them questions, and expect that they will discuss them freely with appropriate fluency,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they need some more structured input. You should avoid asking questions like: What do you think?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POSSIBLE SOLUTIONS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1 Not enough language: a lot of cues: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Topic of the article, reading article helps them think about the topics, it‘s a good lead-in</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Key vocabulary from the article / some language structures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Structured task: organize whose turn it is, give them a lot of example sentences they can choose from</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Allow them some preparation time: choose the example sentences you want to use, take notes, etc…</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2 They are afraid: group work/pair work </a:t>
            </a: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As a class – is easier to monitor and correct, only a few students talk</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gives the students more opportunity to talk, they are not afraid, you need to help and monitor, don‘t interrupt, take notes</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3</a:t>
            </a:r>
            <a:r>
              <a:rPr lang="cs" sz="1100" b="0" strike="noStrike">
                <a:latin typeface="Calibri"/>
                <a:ea typeface="Calibri"/>
                <a:cs typeface="Calibri"/>
                <a:sym typeface="Calibri"/>
              </a:rPr>
              <a:t> </a:t>
            </a:r>
            <a:r>
              <a:rPr lang="cs" sz="1100" b="1" strike="noStrike">
                <a:latin typeface="Calibri"/>
                <a:ea typeface="Calibri"/>
                <a:cs typeface="Calibri"/>
                <a:sym typeface="Calibri"/>
              </a:rPr>
              <a:t>Motivation</a:t>
            </a:r>
            <a:r>
              <a:rPr lang="cs" sz="1100" b="0" strike="noStrike">
                <a:latin typeface="Calibri"/>
                <a:ea typeface="Calibri"/>
                <a:cs typeface="Calibri"/>
                <a:sym typeface="Calibri"/>
              </a:rPr>
              <a:t>: topics of the articles (we choose appropriate topics for the age group) - personalisation</a:t>
            </a: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None/>
            </a:pPr>
            <a:endParaRPr sz="1100" b="0" strike="noStrike">
              <a:latin typeface="Arial"/>
              <a:ea typeface="Arial"/>
              <a:cs typeface="Arial"/>
              <a:sym typeface="Arial"/>
            </a:endParaRPr>
          </a:p>
          <a:p>
            <a:pPr marL="215900" lvl="0" indent="-21590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Listening</a:t>
            </a:r>
            <a:r>
              <a:rPr lang="cs" sz="1100" b="0" strike="noStrike">
                <a:latin typeface="Calibri"/>
                <a:ea typeface="Calibri"/>
                <a:cs typeface="Calibri"/>
                <a:sym typeface="Calibri"/>
              </a:rPr>
              <a:t> – almost with every article in the magazine, we include different listening activities focused mainly on listening comprehesion: listening to conversations, key vocabulary, monologues, recorded articles printed in the magazine</a:t>
            </a:r>
            <a:endParaRPr sz="1100" b="0" strike="noStrike">
              <a:latin typeface="Arial"/>
              <a:ea typeface="Arial"/>
              <a:cs typeface="Arial"/>
              <a:sym typeface="Arial"/>
            </a:endParaRPr>
          </a:p>
          <a:p>
            <a:pPr marL="342900" lvl="0" indent="-349250" algn="l" rtl="0">
              <a:lnSpc>
                <a:spcPct val="100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Post-reading activity</a:t>
            </a:r>
            <a:endParaRPr sz="1100" b="0" strike="noStrike">
              <a:latin typeface="Arial"/>
              <a:ea typeface="Arial"/>
              <a:cs typeface="Arial"/>
              <a:sym typeface="Arial"/>
            </a:endParaRPr>
          </a:p>
          <a:p>
            <a:pPr marL="342900" lvl="0" indent="-349250" algn="l" rtl="0">
              <a:lnSpc>
                <a:spcPct val="100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Listening comprehension</a:t>
            </a:r>
            <a:endParaRPr sz="1100" b="0" strike="noStrike">
              <a:latin typeface="Arial"/>
              <a:ea typeface="Arial"/>
              <a:cs typeface="Arial"/>
              <a:sym typeface="Arial"/>
            </a:endParaRPr>
          </a:p>
          <a:p>
            <a:pPr marL="342900" lvl="0" indent="-349250" algn="l" rtl="0">
              <a:lnSpc>
                <a:spcPct val="100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Vocabulary revision</a:t>
            </a:r>
            <a:endParaRPr sz="1100" b="0" strike="noStrike">
              <a:latin typeface="Arial"/>
              <a:ea typeface="Arial"/>
              <a:cs typeface="Arial"/>
              <a:sym typeface="Arial"/>
            </a:endParaRPr>
          </a:p>
          <a:p>
            <a:pPr marL="342900" lvl="0" indent="-349250" algn="l" rtl="0">
              <a:lnSpc>
                <a:spcPct val="100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Fun &amp; motivation</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Puzzles and Games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Puzzle pages usually 3 to 4 at the end of every issue</a:t>
            </a:r>
            <a:r>
              <a:rPr lang="cs" sz="1100" b="0" strike="noStrike">
                <a:latin typeface="Calibri"/>
                <a:ea typeface="Calibri"/>
                <a:cs typeface="Calibri"/>
                <a:sym typeface="Calibri"/>
              </a:rPr>
              <a:t>: very popular with students, we try to use them as much as possible, key vocabulary from pp. 4–5 and key words/structures from various articles, with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Vocabulary revision </a:t>
            </a:r>
            <a:r>
              <a:rPr lang="cs" sz="1100" b="0" strike="noStrike">
                <a:latin typeface="Calibri"/>
                <a:ea typeface="Calibri"/>
                <a:cs typeface="Calibri"/>
                <a:sym typeface="Calibri"/>
              </a:rPr>
              <a:t>– key vocabulary from pp. 4–5 and key words from various articles</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Grammar revision </a:t>
            </a:r>
            <a:r>
              <a:rPr lang="cs" sz="1100" b="0" strike="noStrike">
                <a:latin typeface="Calibri"/>
                <a:ea typeface="Calibri"/>
                <a:cs typeface="Calibri"/>
                <a:sym typeface="Calibri"/>
              </a:rPr>
              <a:t>– structures which are presented in Everyday English (usually p. 8 or 9) / Grammar Fixer /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Reading comprehension </a:t>
            </a:r>
            <a:r>
              <a:rPr lang="cs" sz="1100" b="0" strike="noStrike">
                <a:latin typeface="Calibri"/>
                <a:ea typeface="Calibri"/>
                <a:cs typeface="Calibri"/>
                <a:sym typeface="Calibri"/>
              </a:rPr>
              <a:t>– immediately after the articles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Fillers</a:t>
            </a:r>
            <a:r>
              <a:rPr lang="cs" sz="1100" b="0" strike="noStrike">
                <a:latin typeface="Calibri"/>
                <a:ea typeface="Calibri"/>
                <a:cs typeface="Calibri"/>
                <a:sym typeface="Calibri"/>
              </a:rPr>
              <a:t> – at the beginning, as a warm-up, in the middle of a lesson as a way of changing the pace/mood, at the end when there‘s some extra time left</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TASK 1: Handout 2B + 2C</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1 Pair Work</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Work in pairs and give each pair a copy of Handout 2B. The text is about a real student who is doing something to help the environment right now. Read the text and fill in the gaps with the words </a:t>
            </a:r>
            <a:r>
              <a:rPr lang="cs" sz="1100" b="0" i="1" strike="noStrike">
                <a:latin typeface="Calibri"/>
                <a:ea typeface="Calibri"/>
                <a:cs typeface="Calibri"/>
                <a:sym typeface="Calibri"/>
              </a:rPr>
              <a:t>first</a:t>
            </a:r>
            <a:r>
              <a:rPr lang="cs" sz="1100" b="0" strike="noStrike">
                <a:latin typeface="Calibri"/>
                <a:ea typeface="Calibri"/>
                <a:cs typeface="Calibri"/>
                <a:sym typeface="Calibri"/>
              </a:rPr>
              <a:t>, </a:t>
            </a:r>
            <a:r>
              <a:rPr lang="cs" sz="1100" b="0" i="1" strike="noStrike">
                <a:latin typeface="Calibri"/>
                <a:ea typeface="Calibri"/>
                <a:cs typeface="Calibri"/>
                <a:sym typeface="Calibri"/>
              </a:rPr>
              <a:t>next/then</a:t>
            </a:r>
            <a:r>
              <a:rPr lang="cs" sz="1100" b="0" strike="noStrike">
                <a:latin typeface="Calibri"/>
                <a:ea typeface="Calibri"/>
                <a:cs typeface="Calibri"/>
                <a:sym typeface="Calibri"/>
              </a:rPr>
              <a:t> and </a:t>
            </a:r>
            <a:r>
              <a:rPr lang="cs" sz="1100" b="0" i="1" strike="noStrike">
                <a:latin typeface="Calibri"/>
                <a:ea typeface="Calibri"/>
                <a:cs typeface="Calibri"/>
                <a:sym typeface="Calibri"/>
              </a:rPr>
              <a:t>finally</a:t>
            </a:r>
            <a:r>
              <a:rPr lang="cs" sz="1100" b="0" strike="noStrike">
                <a:latin typeface="Calibri"/>
                <a:ea typeface="Calibri"/>
                <a:cs typeface="Calibri"/>
                <a:sym typeface="Calibri"/>
              </a:rPr>
              <a:t>. Review these words if necessary. Then check the answers as a class, with a different student reading each sentence.</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2 Group Work</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you are going to learn more about how you can help the environment by doing small things that lead to big effects, like dominoes. Make groups and give each group one part of Handout 2C. In groups, arrange the cards in a logical order, then write out the sentences in order with connecting words like </a:t>
            </a:r>
            <a:r>
              <a:rPr lang="cs" sz="1100" b="0" i="1" strike="noStrike">
                <a:latin typeface="Calibri"/>
                <a:ea typeface="Calibri"/>
                <a:cs typeface="Calibri"/>
                <a:sym typeface="Calibri"/>
              </a:rPr>
              <a:t>first</a:t>
            </a:r>
            <a:r>
              <a:rPr lang="cs" sz="1100" b="0" strike="noStrike">
                <a:latin typeface="Calibri"/>
                <a:ea typeface="Calibri"/>
                <a:cs typeface="Calibri"/>
                <a:sym typeface="Calibri"/>
              </a:rPr>
              <a:t> and </a:t>
            </a:r>
            <a:r>
              <a:rPr lang="cs" sz="1100" b="0" i="1" strike="noStrike">
                <a:latin typeface="Calibri"/>
                <a:ea typeface="Calibri"/>
                <a:cs typeface="Calibri"/>
                <a:sym typeface="Calibri"/>
              </a:rPr>
              <a:t>next</a:t>
            </a:r>
            <a:r>
              <a:rPr lang="cs" sz="1100" b="0" strike="noStrike">
                <a:latin typeface="Calibri"/>
                <a:ea typeface="Calibri"/>
                <a:cs typeface="Calibri"/>
                <a:sym typeface="Calibri"/>
              </a:rPr>
              <a:t> or </a:t>
            </a:r>
            <a:r>
              <a:rPr lang="cs" sz="1100" b="0" i="1" strike="noStrike">
                <a:latin typeface="Calibri"/>
                <a:ea typeface="Calibri"/>
                <a:cs typeface="Calibri"/>
                <a:sym typeface="Calibri"/>
              </a:rPr>
              <a:t>then</a:t>
            </a: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3 Whole Class / Group Work</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Present your domino sequence to the class. Make sure each student in the group gets a chance to speak.</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TASK 2</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1" strike="noStrike">
                <a:latin typeface="Calibri"/>
                <a:ea typeface="Calibri"/>
                <a:cs typeface="Calibri"/>
                <a:sym typeface="Calibri"/>
              </a:rPr>
              <a:t>SONG </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Explain what „reduce“, „reuse“, „recycle“, then match them with the sentences on the right, then the song</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CD Track 14</a:t>
            </a:r>
            <a:endParaRPr sz="1100" b="0" strike="noStrike">
              <a:latin typeface="Arial"/>
              <a:ea typeface="Arial"/>
              <a:cs typeface="Arial"/>
              <a:sym typeface="Arial"/>
            </a:endParaRPr>
          </a:p>
          <a:p>
            <a:pPr marL="0" lvl="0" indent="0" algn="l" rtl="0">
              <a:lnSpc>
                <a:spcPct val="100000"/>
              </a:lnSpc>
              <a:spcBef>
                <a:spcPts val="0"/>
              </a:spcBef>
              <a:spcAft>
                <a:spcPts val="0"/>
              </a:spcAft>
              <a:buSzPts val="1100"/>
              <a:buNone/>
            </a:pPr>
            <a:endParaRPr sz="1100" b="0" strike="noStrike">
              <a:latin typeface="Arial"/>
              <a:ea typeface="Arial"/>
              <a:cs typeface="Arial"/>
              <a:sym typeface="Arial"/>
            </a:endParaRPr>
          </a:p>
        </p:txBody>
      </p:sp>
      <p:sp>
        <p:nvSpPr>
          <p:cNvPr id="454" name="Google Shape;454;g34695779eb1_0_669: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36</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4695779eb1_0_602: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3" name="Google Shape;463;g34695779eb1_0_602: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Clr>
                <a:srgbClr val="000000"/>
              </a:buClr>
              <a:buSzPts val="1200"/>
              <a:buFont typeface="Arial"/>
              <a:buNone/>
            </a:pPr>
            <a:r>
              <a:rPr lang="cs" sz="1200" b="0" strike="noStrike">
                <a:solidFill>
                  <a:srgbClr val="000000"/>
                </a:solidFill>
                <a:latin typeface="Arial"/>
                <a:ea typeface="Arial"/>
                <a:cs typeface="Arial"/>
                <a:sym typeface="Arial"/>
              </a:rPr>
              <a:t>How do we apply the previously described principles in the Play magazine?</a:t>
            </a:r>
            <a:endParaRPr sz="1200" b="0" strike="noStrike">
              <a:latin typeface="Arial"/>
              <a:ea typeface="Arial"/>
              <a:cs typeface="Arial"/>
              <a:sym typeface="Arial"/>
            </a:endParaRPr>
          </a:p>
          <a:p>
            <a:pPr marL="215900" lvl="0" indent="-215900" algn="l" rtl="0">
              <a:lnSpc>
                <a:spcPct val="100000"/>
              </a:lnSpc>
              <a:spcBef>
                <a:spcPts val="0"/>
              </a:spcBef>
              <a:spcAft>
                <a:spcPts val="0"/>
              </a:spcAft>
              <a:buSzPts val="1200"/>
              <a:buNone/>
            </a:pPr>
            <a:endParaRPr sz="1200" b="0" strike="noStrike">
              <a:latin typeface="Arial"/>
              <a:ea typeface="Arial"/>
              <a:cs typeface="Arial"/>
              <a:sym typeface="Arial"/>
            </a:endParaRPr>
          </a:p>
          <a:p>
            <a:pPr marL="215900" lvl="0" indent="-215900" algn="l" rtl="0">
              <a:lnSpc>
                <a:spcPct val="100000"/>
              </a:lnSpc>
              <a:spcBef>
                <a:spcPts val="0"/>
              </a:spcBef>
              <a:spcAft>
                <a:spcPts val="0"/>
              </a:spcAft>
              <a:buClr>
                <a:srgbClr val="000000"/>
              </a:buClr>
              <a:buSzPts val="1200"/>
              <a:buFont typeface="Arial"/>
              <a:buNone/>
            </a:pPr>
            <a:r>
              <a:rPr lang="cs" sz="1200" b="0" strike="noStrike">
                <a:solidFill>
                  <a:srgbClr val="000000"/>
                </a:solidFill>
                <a:latin typeface="Arial"/>
                <a:ea typeface="Arial"/>
                <a:cs typeface="Arial"/>
                <a:sym typeface="Arial"/>
              </a:rPr>
              <a:t>How PLAY can foster and restore intrinsic motivation to your students?</a:t>
            </a:r>
            <a:endParaRPr sz="1200" b="0" strike="noStrike">
              <a:latin typeface="Arial"/>
              <a:ea typeface="Arial"/>
              <a:cs typeface="Arial"/>
              <a:sym typeface="Arial"/>
            </a:endParaRPr>
          </a:p>
          <a:p>
            <a:pPr marL="215900" lvl="0" indent="-215900" algn="l" rtl="0">
              <a:lnSpc>
                <a:spcPct val="100000"/>
              </a:lnSpc>
              <a:spcBef>
                <a:spcPts val="0"/>
              </a:spcBef>
              <a:spcAft>
                <a:spcPts val="0"/>
              </a:spcAft>
              <a:buSzPts val="1200"/>
              <a:buNone/>
            </a:pP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Children see magazines as inherently fun and not as educational. Grammar and vocabulary practice in the context of fun activities: games, puzzles, stories, DIY… Young learners learn without being aware of it.  </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The magazines contain recognizable characters to draw students' interest, for example Minecraft, Pokemon, the Addams Family characters </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Creative and silly tasks let students use their imagination and share things they don't often get to talk about at school.</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Role-playing exercises teach practical grammar and vocabulary but are framed in ways that make them fun instead of boring, the way many textbook exercises feel. Drama. </a:t>
            </a:r>
            <a:endParaRPr sz="1200" b="0" strike="noStrike">
              <a:latin typeface="Arial"/>
              <a:ea typeface="Arial"/>
              <a:cs typeface="Arial"/>
              <a:sym typeface="Arial"/>
            </a:endParaRPr>
          </a:p>
          <a:p>
            <a:pPr marL="0" lvl="0" indent="0" algn="l" rtl="0">
              <a:lnSpc>
                <a:spcPct val="100000"/>
              </a:lnSpc>
              <a:spcBef>
                <a:spcPts val="0"/>
              </a:spcBef>
              <a:spcAft>
                <a:spcPts val="0"/>
              </a:spcAft>
              <a:buSzPts val="1200"/>
              <a:buNone/>
            </a:pP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There are a lot of listening tasks - the tasks appeal to more senses: visual and aural</a:t>
            </a:r>
            <a:endParaRPr sz="1200" b="0" strike="noStrike">
              <a:latin typeface="Arial"/>
              <a:ea typeface="Arial"/>
              <a:cs typeface="Arial"/>
              <a:sym typeface="Arial"/>
            </a:endParaRPr>
          </a:p>
          <a:p>
            <a:pPr marL="165100" lvl="0" indent="-165100" algn="l" rtl="0">
              <a:lnSpc>
                <a:spcPct val="100000"/>
              </a:lnSpc>
              <a:spcBef>
                <a:spcPts val="0"/>
              </a:spcBef>
              <a:spcAft>
                <a:spcPts val="0"/>
              </a:spcAft>
              <a:buClr>
                <a:srgbClr val="000000"/>
              </a:buClr>
              <a:buSzPts val="1200"/>
              <a:buFont typeface="Arial"/>
              <a:buChar char="•"/>
            </a:pPr>
            <a:r>
              <a:rPr lang="cs" sz="1200" b="0" strike="noStrike">
                <a:solidFill>
                  <a:srgbClr val="000000"/>
                </a:solidFill>
                <a:latin typeface="Arial"/>
                <a:ea typeface="Arial"/>
                <a:cs typeface="Arial"/>
                <a:sym typeface="Arial"/>
              </a:rPr>
              <a:t> </a:t>
            </a:r>
            <a:endParaRPr sz="1200" b="0" strike="noStrike">
              <a:latin typeface="Arial"/>
              <a:ea typeface="Arial"/>
              <a:cs typeface="Arial"/>
              <a:sym typeface="Arial"/>
            </a:endParaRPr>
          </a:p>
          <a:p>
            <a:pPr marL="152400" lvl="0" indent="-152400" algn="l" rtl="0">
              <a:lnSpc>
                <a:spcPct val="100000"/>
              </a:lnSpc>
              <a:spcBef>
                <a:spcPts val="0"/>
              </a:spcBef>
              <a:spcAft>
                <a:spcPts val="0"/>
              </a:spcAft>
              <a:buClr>
                <a:srgbClr val="000000"/>
              </a:buClr>
              <a:buSzPts val="2000"/>
              <a:buFont typeface="Arial"/>
              <a:buChar char="•"/>
            </a:pPr>
            <a:r>
              <a:rPr lang="cs" sz="2000" b="0" strike="noStrike">
                <a:latin typeface="Arial"/>
                <a:ea typeface="Arial"/>
                <a:cs typeface="Arial"/>
                <a:sym typeface="Arial"/>
              </a:rPr>
              <a:t>Working with hands: colouring, cutting </a:t>
            </a:r>
            <a:endParaRPr sz="2000" b="0" strike="noStrike">
              <a:latin typeface="Arial"/>
              <a:ea typeface="Arial"/>
              <a:cs typeface="Arial"/>
              <a:sym typeface="Arial"/>
            </a:endParaRPr>
          </a:p>
        </p:txBody>
      </p:sp>
      <p:sp>
        <p:nvSpPr>
          <p:cNvPr id="464" name="Google Shape;464;g34695779eb1_0_602: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37</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4695779eb1_0_609: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1" name="Google Shape;471;g34695779eb1_0_609: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How do you think this task fosters intrinsic motivation? </a:t>
            </a:r>
            <a:endParaRPr sz="1100" b="0" strike="noStrike">
              <a:latin typeface="Arial"/>
              <a:ea typeface="Arial"/>
              <a:cs typeface="Arial"/>
              <a:sym typeface="Arial"/>
            </a:endParaRPr>
          </a:p>
        </p:txBody>
      </p:sp>
      <p:sp>
        <p:nvSpPr>
          <p:cNvPr id="472" name="Google Shape;472;g34695779eb1_0_609: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38</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4695779eb1_0_617: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0" name="Google Shape;480;g34695779eb1_0_617: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Young learners might be motivated to tell stories but lack the skill to do so effectively in English.</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Introverted students in particular might be afraid to try to tell a story if they're not confident that they can do it without mistakes.</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These stories give students creative freedom while also providing a structure.</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Grammar terms are present on the page and useful for finding the right categories of word, but don't need to be addressed directly. Students will gradually start to learn and remember the meanings of words like "noun" and "adjective" passively.</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Students with a greater English vocabulary can be invited to use words not on the lists, while lower-level students have plenty of choice and needn't fear now knowing enough words.</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Once familiar with the structure, students can even be invited to write their own Mad Lib stories with lists of words to share with the class.</a:t>
            </a:r>
            <a:endParaRPr sz="1100" b="0" strike="noStrike">
              <a:latin typeface="Arial"/>
              <a:ea typeface="Arial"/>
              <a:cs typeface="Arial"/>
              <a:sym typeface="Arial"/>
            </a:endParaRPr>
          </a:p>
          <a:p>
            <a:pPr marL="0" lvl="0" indent="0" algn="l" rtl="0">
              <a:lnSpc>
                <a:spcPct val="100000"/>
              </a:lnSpc>
              <a:spcBef>
                <a:spcPts val="1000"/>
              </a:spcBef>
              <a:spcAft>
                <a:spcPts val="0"/>
              </a:spcAft>
              <a:buSzPts val="1100"/>
              <a:buNone/>
            </a:pPr>
            <a:endParaRPr sz="1100" b="0" strike="noStrike">
              <a:latin typeface="Arial"/>
              <a:ea typeface="Arial"/>
              <a:cs typeface="Arial"/>
              <a:sym typeface="Arial"/>
            </a:endParaRPr>
          </a:p>
        </p:txBody>
      </p:sp>
      <p:sp>
        <p:nvSpPr>
          <p:cNvPr id="481" name="Google Shape;481;g34695779eb1_0_617: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39</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4695779eb1_0_623: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7" name="Google Shape;487;g34695779eb1_0_623: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215900" lvl="0" indent="-215900" algn="l" rtl="0">
              <a:lnSpc>
                <a:spcPct val="100000"/>
              </a:lnSpc>
              <a:spcBef>
                <a:spcPts val="0"/>
              </a:spcBef>
              <a:spcAft>
                <a:spcPts val="0"/>
              </a:spcAft>
              <a:buSzPts val="1100"/>
              <a:buFont typeface="Calibri"/>
              <a:buNone/>
            </a:pPr>
            <a:r>
              <a:rPr lang="cs" sz="1100" b="0" strike="noStrike">
                <a:latin typeface="Calibri"/>
                <a:ea typeface="Calibri"/>
                <a:cs typeface="Calibri"/>
                <a:sym typeface="Calibri"/>
              </a:rPr>
              <a:t>How do you think this task fosters intrinsic motivation? </a:t>
            </a:r>
            <a:endParaRPr sz="1100" b="0" strike="noStrike">
              <a:latin typeface="Arial"/>
              <a:ea typeface="Arial"/>
              <a:cs typeface="Arial"/>
              <a:sym typeface="Arial"/>
            </a:endParaRPr>
          </a:p>
        </p:txBody>
      </p:sp>
      <p:sp>
        <p:nvSpPr>
          <p:cNvPr id="488" name="Google Shape;488;g34695779eb1_0_623: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40</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4695779eb1_0_631:notes"/>
          <p:cNvSpPr>
            <a:spLocks noGrp="1" noRot="1" noChangeAspect="1"/>
          </p:cNvSpPr>
          <p:nvPr>
            <p:ph type="sldImg" idx="2"/>
          </p:nvPr>
        </p:nvSpPr>
        <p:spPr>
          <a:xfrm>
            <a:off x="924705" y="686234"/>
            <a:ext cx="5008200" cy="3428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6" name="Google Shape;496;g34695779eb1_0_631:notes"/>
          <p:cNvSpPr txBox="1">
            <a:spLocks noGrp="1"/>
          </p:cNvSpPr>
          <p:nvPr>
            <p:ph type="body" idx="1"/>
          </p:nvPr>
        </p:nvSpPr>
        <p:spPr>
          <a:xfrm>
            <a:off x="685639" y="4343172"/>
            <a:ext cx="5485800" cy="4114200"/>
          </a:xfrm>
          <a:prstGeom prst="rect">
            <a:avLst/>
          </a:prstGeom>
          <a:noFill/>
          <a:ln>
            <a:noFill/>
          </a:ln>
        </p:spPr>
        <p:txBody>
          <a:bodyPr spcFirstLastPara="1" wrap="square" lIns="0" tIns="0" rIns="0" bIns="0" anchor="t" anchorCtr="0">
            <a:noAutofit/>
          </a:bodyPr>
          <a:lstStyle/>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Games are one of the most effective tools for motivation, especially in a classroom where "playing" is often discouraged.</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All people have instincts for competition as well as cooperation. </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This particular board game is about competition. Trying to win the game and beat their classmates is sure to motivate the students.</a:t>
            </a:r>
            <a:endParaRPr sz="1100" b="0" strike="noStrike">
              <a:latin typeface="Arial"/>
              <a:ea typeface="Arial"/>
              <a:cs typeface="Arial"/>
              <a:sym typeface="Arial"/>
            </a:endParaRPr>
          </a:p>
          <a:p>
            <a:pPr marL="0" lvl="0" indent="0" algn="l" rtl="0">
              <a:lnSpc>
                <a:spcPct val="115000"/>
              </a:lnSpc>
              <a:spcBef>
                <a:spcPts val="0"/>
              </a:spcBef>
              <a:spcAft>
                <a:spcPts val="0"/>
              </a:spcAft>
              <a:buSzPts val="1100"/>
              <a:buNone/>
            </a:pPr>
            <a:endParaRPr sz="1100" b="0" strike="noStrike">
              <a:latin typeface="Arial"/>
              <a:ea typeface="Arial"/>
              <a:cs typeface="Arial"/>
              <a:sym typeface="Arial"/>
            </a:endParaRPr>
          </a:p>
          <a:p>
            <a:pPr marL="342900" lvl="0" indent="-349250" algn="l" rtl="0">
              <a:lnSpc>
                <a:spcPct val="115000"/>
              </a:lnSpc>
              <a:spcBef>
                <a:spcPts val="0"/>
              </a:spcBef>
              <a:spcAft>
                <a:spcPts val="0"/>
              </a:spcAft>
              <a:buClr>
                <a:srgbClr val="000000"/>
              </a:buClr>
              <a:buSzPts val="1100"/>
              <a:buFont typeface="Noto Sans Symbols"/>
              <a:buChar char="∙"/>
            </a:pPr>
            <a:r>
              <a:rPr lang="cs" sz="1100" b="0" strike="noStrike">
                <a:latin typeface="Calibri"/>
                <a:ea typeface="Calibri"/>
                <a:cs typeface="Calibri"/>
                <a:sym typeface="Calibri"/>
              </a:rPr>
              <a:t>Speaking and using English becomes something they want to do so they can play the game effectively, rather than something they have to do because they're forced to.</a:t>
            </a:r>
            <a:endParaRPr sz="1100" b="0" strike="noStrike">
              <a:latin typeface="Arial"/>
              <a:ea typeface="Arial"/>
              <a:cs typeface="Arial"/>
              <a:sym typeface="Arial"/>
            </a:endParaRPr>
          </a:p>
        </p:txBody>
      </p:sp>
      <p:sp>
        <p:nvSpPr>
          <p:cNvPr id="497" name="Google Shape;497;g34695779eb1_0_631:notes"/>
          <p:cNvSpPr txBox="1">
            <a:spLocks noGrp="1"/>
          </p:cNvSpPr>
          <p:nvPr>
            <p:ph type="sldNum" idx="12"/>
          </p:nvPr>
        </p:nvSpPr>
        <p:spPr>
          <a:xfrm>
            <a:off x="3881659" y="8686676"/>
            <a:ext cx="2975700" cy="45660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cs" sz="1200" b="0" i="0" u="none" strike="noStrike" cap="none">
                <a:solidFill>
                  <a:srgbClr val="000000"/>
                </a:solidFill>
                <a:latin typeface="Times New Roman"/>
                <a:ea typeface="Times New Roman"/>
                <a:cs typeface="Times New Roman"/>
                <a:sym typeface="Times New Roman"/>
              </a:rPr>
              <a:t>41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34695779eb1_0_678:notes"/>
          <p:cNvSpPr txBox="1">
            <a:spLocks noGrp="1"/>
          </p:cNvSpPr>
          <p:nvPr>
            <p:ph type="body" idx="1"/>
          </p:nvPr>
        </p:nvSpPr>
        <p:spPr>
          <a:xfrm>
            <a:off x="686435" y="4343891"/>
            <a:ext cx="5484300" cy="4113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000"/>
              <a:buNone/>
            </a:pPr>
            <a:endParaRPr/>
          </a:p>
        </p:txBody>
      </p:sp>
      <p:sp>
        <p:nvSpPr>
          <p:cNvPr id="503" name="Google Shape;503;g34695779eb1_0_678:notes"/>
          <p:cNvSpPr/>
          <p:nvPr/>
        </p:nvSpPr>
        <p:spPr>
          <a:xfrm>
            <a:off x="3884188" y="8685164"/>
            <a:ext cx="2971500" cy="456900"/>
          </a:xfrm>
          <a:prstGeom prst="rect">
            <a:avLst/>
          </a:prstGeom>
          <a:noFill/>
          <a:ln>
            <a:noFill/>
          </a:ln>
        </p:spPr>
        <p:txBody>
          <a:bodyPr spcFirstLastPara="1" wrap="square" lIns="80225" tIns="40100" rIns="80225" bIns="4010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cs" sz="1100" b="0" i="0" u="none" strike="noStrike" cap="none">
                <a:solidFill>
                  <a:srgbClr val="000000"/>
                </a:solidFill>
                <a:latin typeface="Arial"/>
                <a:ea typeface="Arial"/>
                <a:cs typeface="Arial"/>
                <a:sym typeface="Arial"/>
              </a:rPr>
              <a:t>42</a:t>
            </a:fld>
            <a:endParaRPr sz="1600" b="0" i="0" u="none" strike="noStrike" cap="none">
              <a:solidFill>
                <a:schemeClr val="dk1"/>
              </a:solidFill>
              <a:latin typeface="Arial"/>
              <a:ea typeface="Arial"/>
              <a:cs typeface="Arial"/>
              <a:sym typeface="Arial"/>
            </a:endParaRPr>
          </a:p>
        </p:txBody>
      </p:sp>
      <p:sp>
        <p:nvSpPr>
          <p:cNvPr id="504" name="Google Shape;504;g34695779eb1_0_678: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5"/>
          <p:cNvSpPr txBox="1">
            <a:spLocks noGrp="1"/>
          </p:cNvSpPr>
          <p:nvPr>
            <p:ph type="subTitle" idx="1"/>
          </p:nvPr>
        </p:nvSpPr>
        <p:spPr>
          <a:xfrm>
            <a:off x="457200" y="1604520"/>
            <a:ext cx="8229300" cy="39777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6"/>
          <p:cNvSpPr txBox="1">
            <a:spLocks noGrp="1"/>
          </p:cNvSpPr>
          <p:nvPr>
            <p:ph type="body" idx="1"/>
          </p:nvPr>
        </p:nvSpPr>
        <p:spPr>
          <a:xfrm>
            <a:off x="457200" y="1604520"/>
            <a:ext cx="82293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7"/>
          <p:cNvSpPr txBox="1">
            <a:spLocks noGrp="1"/>
          </p:cNvSpPr>
          <p:nvPr>
            <p:ph type="body" idx="1"/>
          </p:nvPr>
        </p:nvSpPr>
        <p:spPr>
          <a:xfrm>
            <a:off x="457200" y="1604520"/>
            <a:ext cx="40158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6" name="Google Shape;66;p17"/>
          <p:cNvSpPr txBox="1">
            <a:spLocks noGrp="1"/>
          </p:cNvSpPr>
          <p:nvPr>
            <p:ph type="body" idx="2"/>
          </p:nvPr>
        </p:nvSpPr>
        <p:spPr>
          <a:xfrm>
            <a:off x="4674240" y="1604520"/>
            <a:ext cx="40158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18"/>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69"/>
        <p:cNvGrpSpPr/>
        <p:nvPr/>
      </p:nvGrpSpPr>
      <p:grpSpPr>
        <a:xfrm>
          <a:off x="0" y="0"/>
          <a:ext cx="0" cy="0"/>
          <a:chOff x="0" y="0"/>
          <a:chExt cx="0" cy="0"/>
        </a:xfrm>
      </p:grpSpPr>
      <p:sp>
        <p:nvSpPr>
          <p:cNvPr id="70" name="Google Shape;70;p19"/>
          <p:cNvSpPr txBox="1">
            <a:spLocks noGrp="1"/>
          </p:cNvSpPr>
          <p:nvPr>
            <p:ph type="subTitle" idx="1"/>
          </p:nvPr>
        </p:nvSpPr>
        <p:spPr>
          <a:xfrm>
            <a:off x="518400" y="1440000"/>
            <a:ext cx="8206800" cy="5298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71"/>
        <p:cNvGrpSpPr/>
        <p:nvPr/>
      </p:nvGrpSpPr>
      <p:grpSpPr>
        <a:xfrm>
          <a:off x="0" y="0"/>
          <a:ext cx="0" cy="0"/>
          <a:chOff x="0" y="0"/>
          <a:chExt cx="0" cy="0"/>
        </a:xfrm>
      </p:grpSpPr>
      <p:sp>
        <p:nvSpPr>
          <p:cNvPr id="72" name="Google Shape;72;p20"/>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0"/>
          <p:cNvSpPr txBox="1">
            <a:spLocks noGrp="1"/>
          </p:cNvSpPr>
          <p:nvPr>
            <p:ph type="body" idx="1"/>
          </p:nvPr>
        </p:nvSpPr>
        <p:spPr>
          <a:xfrm>
            <a:off x="45720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4" name="Google Shape;74;p20"/>
          <p:cNvSpPr txBox="1">
            <a:spLocks noGrp="1"/>
          </p:cNvSpPr>
          <p:nvPr>
            <p:ph type="body" idx="2"/>
          </p:nvPr>
        </p:nvSpPr>
        <p:spPr>
          <a:xfrm>
            <a:off x="457200" y="368208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5" name="Google Shape;75;p20"/>
          <p:cNvSpPr txBox="1">
            <a:spLocks noGrp="1"/>
          </p:cNvSpPr>
          <p:nvPr>
            <p:ph type="body" idx="3"/>
          </p:nvPr>
        </p:nvSpPr>
        <p:spPr>
          <a:xfrm>
            <a:off x="4674240" y="1604520"/>
            <a:ext cx="40158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1"/>
          <p:cNvSpPr txBox="1">
            <a:spLocks noGrp="1"/>
          </p:cNvSpPr>
          <p:nvPr>
            <p:ph type="body" idx="1"/>
          </p:nvPr>
        </p:nvSpPr>
        <p:spPr>
          <a:xfrm>
            <a:off x="457200" y="1604520"/>
            <a:ext cx="40158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9" name="Google Shape;79;p21"/>
          <p:cNvSpPr txBox="1">
            <a:spLocks noGrp="1"/>
          </p:cNvSpPr>
          <p:nvPr>
            <p:ph type="body" idx="2"/>
          </p:nvPr>
        </p:nvSpPr>
        <p:spPr>
          <a:xfrm>
            <a:off x="467424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0" name="Google Shape;80;p21"/>
          <p:cNvSpPr txBox="1">
            <a:spLocks noGrp="1"/>
          </p:cNvSpPr>
          <p:nvPr>
            <p:ph type="body" idx="3"/>
          </p:nvPr>
        </p:nvSpPr>
        <p:spPr>
          <a:xfrm>
            <a:off x="4674240" y="368208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81"/>
        <p:cNvGrpSpPr/>
        <p:nvPr/>
      </p:nvGrpSpPr>
      <p:grpSpPr>
        <a:xfrm>
          <a:off x="0" y="0"/>
          <a:ext cx="0" cy="0"/>
          <a:chOff x="0" y="0"/>
          <a:chExt cx="0" cy="0"/>
        </a:xfrm>
      </p:grpSpPr>
      <p:sp>
        <p:nvSpPr>
          <p:cNvPr id="82" name="Google Shape;82;p22"/>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2"/>
          <p:cNvSpPr txBox="1">
            <a:spLocks noGrp="1"/>
          </p:cNvSpPr>
          <p:nvPr>
            <p:ph type="body" idx="1"/>
          </p:nvPr>
        </p:nvSpPr>
        <p:spPr>
          <a:xfrm>
            <a:off x="45720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4" name="Google Shape;84;p22"/>
          <p:cNvSpPr txBox="1">
            <a:spLocks noGrp="1"/>
          </p:cNvSpPr>
          <p:nvPr>
            <p:ph type="body" idx="2"/>
          </p:nvPr>
        </p:nvSpPr>
        <p:spPr>
          <a:xfrm>
            <a:off x="467424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5" name="Google Shape;85;p22"/>
          <p:cNvSpPr txBox="1">
            <a:spLocks noGrp="1"/>
          </p:cNvSpPr>
          <p:nvPr>
            <p:ph type="body" idx="3"/>
          </p:nvPr>
        </p:nvSpPr>
        <p:spPr>
          <a:xfrm>
            <a:off x="457200" y="3682080"/>
            <a:ext cx="82293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3"/>
          <p:cNvSpPr txBox="1">
            <a:spLocks noGrp="1"/>
          </p:cNvSpPr>
          <p:nvPr>
            <p:ph type="body" idx="1"/>
          </p:nvPr>
        </p:nvSpPr>
        <p:spPr>
          <a:xfrm>
            <a:off x="457200" y="1604520"/>
            <a:ext cx="82293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 name="Google Shape;89;p23"/>
          <p:cNvSpPr txBox="1">
            <a:spLocks noGrp="1"/>
          </p:cNvSpPr>
          <p:nvPr>
            <p:ph type="body" idx="2"/>
          </p:nvPr>
        </p:nvSpPr>
        <p:spPr>
          <a:xfrm>
            <a:off x="457200" y="3682080"/>
            <a:ext cx="82293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90"/>
        <p:cNvGrpSpPr/>
        <p:nvPr/>
      </p:nvGrpSpPr>
      <p:grpSpPr>
        <a:xfrm>
          <a:off x="0" y="0"/>
          <a:ext cx="0" cy="0"/>
          <a:chOff x="0" y="0"/>
          <a:chExt cx="0" cy="0"/>
        </a:xfrm>
      </p:grpSpPr>
      <p:sp>
        <p:nvSpPr>
          <p:cNvPr id="91" name="Google Shape;91;p24"/>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4"/>
          <p:cNvSpPr txBox="1">
            <a:spLocks noGrp="1"/>
          </p:cNvSpPr>
          <p:nvPr>
            <p:ph type="body" idx="1"/>
          </p:nvPr>
        </p:nvSpPr>
        <p:spPr>
          <a:xfrm>
            <a:off x="45720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3" name="Google Shape;93;p24"/>
          <p:cNvSpPr txBox="1">
            <a:spLocks noGrp="1"/>
          </p:cNvSpPr>
          <p:nvPr>
            <p:ph type="body" idx="2"/>
          </p:nvPr>
        </p:nvSpPr>
        <p:spPr>
          <a:xfrm>
            <a:off x="4674240" y="160452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4" name="Google Shape;94;p24"/>
          <p:cNvSpPr txBox="1">
            <a:spLocks noGrp="1"/>
          </p:cNvSpPr>
          <p:nvPr>
            <p:ph type="body" idx="3"/>
          </p:nvPr>
        </p:nvSpPr>
        <p:spPr>
          <a:xfrm>
            <a:off x="4674240" y="368208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5" name="Google Shape;95;p24"/>
          <p:cNvSpPr txBox="1">
            <a:spLocks noGrp="1"/>
          </p:cNvSpPr>
          <p:nvPr>
            <p:ph type="body" idx="4"/>
          </p:nvPr>
        </p:nvSpPr>
        <p:spPr>
          <a:xfrm>
            <a:off x="457200" y="3682080"/>
            <a:ext cx="4015800" cy="1896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518400" y="1440000"/>
            <a:ext cx="8206800" cy="1143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5"/>
          <p:cNvSpPr txBox="1">
            <a:spLocks noGrp="1"/>
          </p:cNvSpPr>
          <p:nvPr>
            <p:ph type="body" idx="1"/>
          </p:nvPr>
        </p:nvSpPr>
        <p:spPr>
          <a:xfrm>
            <a:off x="457200" y="1604520"/>
            <a:ext cx="82293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9" name="Google Shape;99;p25"/>
          <p:cNvSpPr txBox="1">
            <a:spLocks noGrp="1"/>
          </p:cNvSpPr>
          <p:nvPr>
            <p:ph type="body" idx="2"/>
          </p:nvPr>
        </p:nvSpPr>
        <p:spPr>
          <a:xfrm>
            <a:off x="457200" y="1604520"/>
            <a:ext cx="8229300" cy="3977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pic>
        <p:nvPicPr>
          <p:cNvPr id="100" name="Google Shape;100;p25"/>
          <p:cNvPicPr preferRelativeResize="0"/>
          <p:nvPr/>
        </p:nvPicPr>
        <p:blipFill rotWithShape="1">
          <a:blip r:embed="rId2">
            <a:alphaModFix/>
          </a:blip>
          <a:srcRect/>
          <a:stretch/>
        </p:blipFill>
        <p:spPr>
          <a:xfrm>
            <a:off x="2079000" y="1604520"/>
            <a:ext cx="4984920" cy="3977280"/>
          </a:xfrm>
          <a:prstGeom prst="rect">
            <a:avLst/>
          </a:prstGeom>
          <a:noFill/>
          <a:ln>
            <a:noFill/>
          </a:ln>
        </p:spPr>
      </p:pic>
      <p:pic>
        <p:nvPicPr>
          <p:cNvPr id="101" name="Google Shape;101;p25"/>
          <p:cNvPicPr preferRelativeResize="0"/>
          <p:nvPr/>
        </p:nvPicPr>
        <p:blipFill rotWithShape="1">
          <a:blip r:embed="rId2">
            <a:alphaModFix/>
          </a:blip>
          <a:srcRect/>
          <a:stretch/>
        </p:blipFill>
        <p:spPr>
          <a:xfrm>
            <a:off x="2079000" y="1604520"/>
            <a:ext cx="4984920" cy="397728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c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14">
            <a:alphaModFix/>
          </a:blip>
          <a:srcRect/>
          <a:stretch/>
        </p:blipFill>
        <p:spPr>
          <a:xfrm>
            <a:off x="0" y="0"/>
            <a:ext cx="9142920" cy="7018559"/>
          </a:xfrm>
          <a:prstGeom prst="rect">
            <a:avLst/>
          </a:prstGeom>
          <a:noFill/>
          <a:ln>
            <a:noFill/>
          </a:ln>
        </p:spPr>
      </p:pic>
      <p:sp>
        <p:nvSpPr>
          <p:cNvPr id="52" name="Google Shape;52;p13"/>
          <p:cNvSpPr/>
          <p:nvPr/>
        </p:nvSpPr>
        <p:spPr>
          <a:xfrm>
            <a:off x="-540720" y="6345360"/>
            <a:ext cx="3095400" cy="394800"/>
          </a:xfrm>
          <a:prstGeom prst="roundRect">
            <a:avLst>
              <a:gd name="adj" fmla="val 16667"/>
            </a:avLst>
          </a:prstGeom>
          <a:gradFill>
            <a:gsLst>
              <a:gs pos="0">
                <a:srgbClr val="FFFFFF"/>
              </a:gs>
              <a:gs pos="100000">
                <a:srgbClr val="FFFFFF"/>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3"/>
          <p:cNvSpPr/>
          <p:nvPr/>
        </p:nvSpPr>
        <p:spPr>
          <a:xfrm>
            <a:off x="107640" y="6354720"/>
            <a:ext cx="2375400" cy="348900"/>
          </a:xfrm>
          <a:prstGeom prst="rect">
            <a:avLst/>
          </a:prstGeom>
          <a:noFill/>
          <a:ln>
            <a:noFill/>
          </a:ln>
        </p:spPr>
        <p:txBody>
          <a:bodyPr spcFirstLastPara="1" wrap="square" lIns="90000" tIns="45000" rIns="90000" bIns="45000" anchor="t" anchorCtr="0">
            <a:noAutofit/>
          </a:bodyPr>
          <a:lstStyle/>
          <a:p>
            <a:pPr marL="0" marR="0" lvl="0" indent="0" algn="r" rtl="0">
              <a:lnSpc>
                <a:spcPct val="100000"/>
              </a:lnSpc>
              <a:spcBef>
                <a:spcPts val="0"/>
              </a:spcBef>
              <a:spcAft>
                <a:spcPts val="0"/>
              </a:spcAft>
              <a:buClr>
                <a:srgbClr val="000000"/>
              </a:buClr>
              <a:buSzPts val="1700"/>
              <a:buFont typeface="Arial"/>
              <a:buNone/>
            </a:pPr>
            <a:r>
              <a:rPr lang="cs" sz="1700" b="0" i="0" u="none" strike="noStrike" cap="none">
                <a:solidFill>
                  <a:srgbClr val="002060"/>
                </a:solidFill>
                <a:latin typeface="Calibri"/>
                <a:ea typeface="Calibri"/>
                <a:cs typeface="Calibri"/>
                <a:sym typeface="Calibri"/>
              </a:rPr>
              <a:t>www.bridge-online.cz</a:t>
            </a:r>
            <a:endParaRPr sz="1800" b="0" i="0" u="none" strike="noStrike" cap="none">
              <a:solidFill>
                <a:schemeClr val="dk1"/>
              </a:solidFill>
              <a:latin typeface="Arial"/>
              <a:ea typeface="Arial"/>
              <a:cs typeface="Arial"/>
              <a:sym typeface="Arial"/>
            </a:endParaRPr>
          </a:p>
        </p:txBody>
      </p:sp>
      <p:sp>
        <p:nvSpPr>
          <p:cNvPr id="54" name="Google Shape;54;p13"/>
          <p:cNvSpPr txBox="1">
            <a:spLocks noGrp="1"/>
          </p:cNvSpPr>
          <p:nvPr>
            <p:ph type="title"/>
          </p:nvPr>
        </p:nvSpPr>
        <p:spPr>
          <a:xfrm>
            <a:off x="518400" y="1440000"/>
            <a:ext cx="8206800" cy="1142700"/>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5" name="Google Shape;55;p13"/>
          <p:cNvSpPr txBox="1">
            <a:spLocks noGrp="1"/>
          </p:cNvSpPr>
          <p:nvPr>
            <p:ph type="body" idx="1"/>
          </p:nvPr>
        </p:nvSpPr>
        <p:spPr>
          <a:xfrm>
            <a:off x="457200" y="1604520"/>
            <a:ext cx="8229000" cy="39768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hyperlink" Target="https://www.youtube.com/watch?v=jJDIIkTSe4w" TargetMode="Externa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hyperlink" Target="https://www.youtube.com/watch?v=mjY3VtEIZQU"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hyperlink" Target="https://www.youtube.com/watch?v=MkGLdtiK5g0" TargetMode="Externa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hyperlink" Target="https://www.bridge-online.cz/sk/maturita-bridge-sk/"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0.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www.bridge-online.s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mailto:zajacova@bridge-online.s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2.jp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1.jpg"/><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hyperlink" Target="http://drive.google.com/file/d/1Ai7IlVTOC9AJbTK-Qf31sQ-tWyN7zMtl/vie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4.jpg"/><Relationship Id="rId4" Type="http://schemas.openxmlformats.org/officeDocument/2006/relationships/image" Target="../media/image43.jpg"/></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3" Type="http://schemas.openxmlformats.org/officeDocument/2006/relationships/hyperlink" Target="http://drive.google.com/file/d/1s38G-O5BzfdcZrBZht-5s2IBALroAAxJ/view"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48.jp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51.jpg"/><Relationship Id="rId4" Type="http://schemas.openxmlformats.org/officeDocument/2006/relationships/image" Target="../media/image50.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3.xml"/><Relationship Id="rId1" Type="http://schemas.openxmlformats.org/officeDocument/2006/relationships/slideLayout" Target="../slideLayouts/slideLayout16.xml"/><Relationship Id="rId4" Type="http://schemas.openxmlformats.org/officeDocument/2006/relationships/image" Target="../media/image53.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56.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58.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6"/>
          <p:cNvSpPr/>
          <p:nvPr/>
        </p:nvSpPr>
        <p:spPr>
          <a:xfrm>
            <a:off x="822940" y="4387360"/>
            <a:ext cx="7954500" cy="1089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2060"/>
              </a:solidFill>
              <a:latin typeface="Calibri"/>
              <a:ea typeface="Calibri"/>
              <a:cs typeface="Calibri"/>
              <a:sym typeface="Calibri"/>
            </a:endParaRPr>
          </a:p>
        </p:txBody>
      </p:sp>
      <p:sp>
        <p:nvSpPr>
          <p:cNvPr id="108" name="Google Shape;108;p26"/>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09" name="Google Shape;109;p26"/>
          <p:cNvSpPr/>
          <p:nvPr/>
        </p:nvSpPr>
        <p:spPr>
          <a:xfrm>
            <a:off x="569500" y="1570551"/>
            <a:ext cx="8208000" cy="940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4600"/>
              <a:buFont typeface="Arial"/>
              <a:buNone/>
            </a:pPr>
            <a:r>
              <a:rPr lang="cs" sz="3800" b="1">
                <a:solidFill>
                  <a:schemeClr val="accent1"/>
                </a:solidFill>
                <a:latin typeface="Calibri"/>
                <a:ea typeface="Calibri"/>
                <a:cs typeface="Calibri"/>
                <a:sym typeface="Calibri"/>
              </a:rPr>
              <a:t>Časopisy - moderný a kvalitný doplnkový materiál na výučbu angličtiny na školách</a:t>
            </a:r>
            <a:endParaRPr sz="3800" b="1">
              <a:solidFill>
                <a:schemeClr val="accent1"/>
              </a:solidFill>
              <a:latin typeface="Calibri"/>
              <a:ea typeface="Calibri"/>
              <a:cs typeface="Calibri"/>
              <a:sym typeface="Calibri"/>
            </a:endParaRPr>
          </a:p>
        </p:txBody>
      </p:sp>
      <p:pic>
        <p:nvPicPr>
          <p:cNvPr id="110" name="Google Shape;110;p26"/>
          <p:cNvPicPr preferRelativeResize="0"/>
          <p:nvPr/>
        </p:nvPicPr>
        <p:blipFill rotWithShape="1">
          <a:blip r:embed="rId3">
            <a:alphaModFix/>
          </a:blip>
          <a:srcRect/>
          <a:stretch/>
        </p:blipFill>
        <p:spPr>
          <a:xfrm>
            <a:off x="2037950" y="2978012"/>
            <a:ext cx="5524500" cy="2117325"/>
          </a:xfrm>
          <a:prstGeom prst="rect">
            <a:avLst/>
          </a:prstGeom>
          <a:noFill/>
          <a:ln>
            <a:noFill/>
          </a:ln>
        </p:spPr>
      </p:pic>
      <p:sp>
        <p:nvSpPr>
          <p:cNvPr id="111" name="Google Shape;111;p26"/>
          <p:cNvSpPr/>
          <p:nvPr/>
        </p:nvSpPr>
        <p:spPr>
          <a:xfrm>
            <a:off x="4192625" y="5415663"/>
            <a:ext cx="4481100" cy="9402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4600"/>
              <a:buFont typeface="Arial"/>
              <a:buNone/>
            </a:pPr>
            <a:r>
              <a:rPr lang="cs" sz="2700" b="0" i="0" u="none" strike="noStrike" cap="none">
                <a:solidFill>
                  <a:srgbClr val="004586"/>
                </a:solidFill>
                <a:latin typeface="Calibri"/>
                <a:ea typeface="Calibri"/>
                <a:cs typeface="Calibri"/>
                <a:sym typeface="Calibri"/>
              </a:rPr>
              <a:t>Mgr. Michaela Zajacová, PhD.</a:t>
            </a:r>
            <a:endParaRPr sz="2700" b="0" i="0" u="none" strike="noStrike" cap="none">
              <a:solidFill>
                <a:srgbClr val="004586"/>
              </a:solidFill>
              <a:latin typeface="Calibri"/>
              <a:ea typeface="Calibri"/>
              <a:cs typeface="Calibri"/>
              <a:sym typeface="Calibri"/>
            </a:endParaRPr>
          </a:p>
          <a:p>
            <a:pPr marL="0" lvl="0" indent="0" algn="r" rtl="0">
              <a:spcBef>
                <a:spcPts val="0"/>
              </a:spcBef>
              <a:spcAft>
                <a:spcPts val="0"/>
              </a:spcAft>
              <a:buClr>
                <a:schemeClr val="dk1"/>
              </a:buClr>
              <a:buSzPts val="2600"/>
              <a:buFont typeface="Arial"/>
              <a:buNone/>
            </a:pPr>
            <a:r>
              <a:rPr lang="cs" sz="1900">
                <a:solidFill>
                  <a:srgbClr val="004586"/>
                </a:solidFill>
                <a:latin typeface="Calibri"/>
                <a:ea typeface="Calibri"/>
                <a:cs typeface="Calibri"/>
                <a:sym typeface="Calibri"/>
              </a:rPr>
              <a:t>ELT Consultant</a:t>
            </a:r>
            <a:endParaRPr sz="1100">
              <a:solidFill>
                <a:schemeClr val="dk1"/>
              </a:solidFill>
            </a:endParaRPr>
          </a:p>
          <a:p>
            <a:pPr marL="0" lvl="0" indent="0" algn="r" rtl="0">
              <a:spcBef>
                <a:spcPts val="0"/>
              </a:spcBef>
              <a:spcAft>
                <a:spcPts val="0"/>
              </a:spcAft>
              <a:buClr>
                <a:schemeClr val="dk1"/>
              </a:buClr>
              <a:buSzPts val="2600"/>
              <a:buFont typeface="Arial"/>
              <a:buNone/>
            </a:pPr>
            <a:r>
              <a:rPr lang="cs" sz="1900">
                <a:solidFill>
                  <a:srgbClr val="004586"/>
                </a:solidFill>
                <a:latin typeface="Calibri"/>
                <a:ea typeface="Calibri"/>
                <a:cs typeface="Calibri"/>
                <a:sym typeface="Calibri"/>
              </a:rPr>
              <a:t>Bridge Publishing House International</a:t>
            </a:r>
            <a:endParaRPr sz="1100">
              <a:solidFill>
                <a:schemeClr val="dk1"/>
              </a:solidFill>
            </a:endParaRPr>
          </a:p>
          <a:p>
            <a:pPr marL="0" marR="0" lvl="0" indent="0" algn="l" rtl="0">
              <a:lnSpc>
                <a:spcPct val="100000"/>
              </a:lnSpc>
              <a:spcBef>
                <a:spcPts val="0"/>
              </a:spcBef>
              <a:spcAft>
                <a:spcPts val="0"/>
              </a:spcAft>
              <a:buClr>
                <a:srgbClr val="000000"/>
              </a:buClr>
              <a:buSzPts val="4600"/>
              <a:buFont typeface="Arial"/>
              <a:buNone/>
            </a:pPr>
            <a:endParaRPr sz="2700">
              <a:solidFill>
                <a:srgbClr val="004586"/>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7" title="friendship-people-pajama-party-concept-happy-friends-teenage-girls-reading-magazine-home.jpg"/>
          <p:cNvPicPr preferRelativeResize="0"/>
          <p:nvPr/>
        </p:nvPicPr>
        <p:blipFill>
          <a:blip r:embed="rId3">
            <a:alphaModFix/>
          </a:blip>
          <a:stretch>
            <a:fillRect/>
          </a:stretch>
        </p:blipFill>
        <p:spPr>
          <a:xfrm>
            <a:off x="0" y="94525"/>
            <a:ext cx="9144003" cy="7003249"/>
          </a:xfrm>
          <a:prstGeom prst="rect">
            <a:avLst/>
          </a:prstGeom>
          <a:noFill/>
          <a:ln>
            <a:noFill/>
          </a:ln>
        </p:spPr>
      </p:pic>
      <p:sp>
        <p:nvSpPr>
          <p:cNvPr id="118" name="Google Shape;118;p27"/>
          <p:cNvSpPr/>
          <p:nvPr/>
        </p:nvSpPr>
        <p:spPr>
          <a:xfrm>
            <a:off x="1352100" y="5911250"/>
            <a:ext cx="6439800" cy="646500"/>
          </a:xfrm>
          <a:prstGeom prst="rect">
            <a:avLst/>
          </a:prstGeom>
          <a:solidFill>
            <a:schemeClr val="lt1"/>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cs" sz="2000">
                <a:solidFill>
                  <a:srgbClr val="002060"/>
                </a:solidFill>
                <a:latin typeface="Calibri"/>
                <a:ea typeface="Calibri"/>
                <a:cs typeface="Calibri"/>
                <a:sym typeface="Calibri"/>
              </a:rPr>
              <a:t>,,</a:t>
            </a:r>
            <a:r>
              <a:rPr lang="cs" sz="2000">
                <a:solidFill>
                  <a:srgbClr val="1F1F1F"/>
                </a:solidFill>
                <a:highlight>
                  <a:srgbClr val="F8F9FA"/>
                </a:highlight>
                <a:latin typeface="Calibri"/>
                <a:ea typeface="Calibri"/>
                <a:cs typeface="Calibri"/>
                <a:sym typeface="Calibri"/>
              </a:rPr>
              <a:t>Naším cieľom je motivovať našich čitateľov, žiakov a študentov angličtiny, a pomôcť učiteľom pri vyučovaní</a:t>
            </a:r>
            <a:r>
              <a:rPr lang="cs" sz="2100">
                <a:solidFill>
                  <a:srgbClr val="1F1F1F"/>
                </a:solidFill>
                <a:highlight>
                  <a:srgbClr val="F8F9FA"/>
                </a:highlight>
              </a:rPr>
              <a:t>.</a:t>
            </a:r>
            <a:r>
              <a:rPr lang="cs" sz="2000" b="0" i="1" u="none" strike="noStrike" cap="none">
                <a:solidFill>
                  <a:srgbClr val="002060"/>
                </a:solidFill>
                <a:latin typeface="Calibri"/>
                <a:ea typeface="Calibri"/>
                <a:cs typeface="Calibri"/>
                <a:sym typeface="Calibri"/>
              </a:rPr>
              <a:t>“</a:t>
            </a:r>
            <a:endParaRPr sz="2000" b="0" i="1" u="none" strike="noStrike" cap="none">
              <a:solidFill>
                <a:srgbClr val="002060"/>
              </a:solidFill>
              <a:latin typeface="Calibri"/>
              <a:ea typeface="Calibri"/>
              <a:cs typeface="Calibri"/>
              <a:sym typeface="Calibri"/>
            </a:endParaRPr>
          </a:p>
        </p:txBody>
      </p:sp>
      <p:sp>
        <p:nvSpPr>
          <p:cNvPr id="119" name="Google Shape;119;p27"/>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20" name="Google Shape;120;p27"/>
          <p:cNvSpPr/>
          <p:nvPr/>
        </p:nvSpPr>
        <p:spPr>
          <a:xfrm>
            <a:off x="1805650" y="4400525"/>
            <a:ext cx="5185200" cy="1029900"/>
          </a:xfrm>
          <a:prstGeom prst="rect">
            <a:avLst/>
          </a:prstGeom>
          <a:solidFill>
            <a:schemeClr val="lt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s" sz="3500">
                <a:solidFill>
                  <a:srgbClr val="002060"/>
                </a:solidFill>
                <a:latin typeface="Calibri"/>
                <a:ea typeface="Calibri"/>
                <a:cs typeface="Calibri"/>
                <a:sym typeface="Calibri"/>
              </a:rPr>
              <a:t>    Bridge Publishing House</a:t>
            </a:r>
            <a:r>
              <a:rPr lang="cs" sz="2600">
                <a:solidFill>
                  <a:srgbClr val="002060"/>
                </a:solidFill>
                <a:latin typeface="Calibri"/>
                <a:ea typeface="Calibri"/>
                <a:cs typeface="Calibri"/>
                <a:sym typeface="Calibri"/>
              </a:rPr>
              <a:t> </a:t>
            </a:r>
            <a:endParaRPr sz="26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None/>
            </a:pPr>
            <a:r>
              <a:rPr lang="cs" sz="1800">
                <a:solidFill>
                  <a:srgbClr val="002060"/>
                </a:solidFill>
                <a:latin typeface="Calibri"/>
                <a:ea typeface="Calibri"/>
                <a:cs typeface="Calibri"/>
                <a:sym typeface="Calibri"/>
              </a:rPr>
              <a:t>       </a:t>
            </a:r>
            <a:r>
              <a:rPr lang="cs" sz="2200" b="0" i="0" u="none" strike="noStrike" cap="none">
                <a:solidFill>
                  <a:srgbClr val="002060"/>
                </a:solidFill>
                <a:latin typeface="Calibri"/>
                <a:ea typeface="Calibri"/>
                <a:cs typeface="Calibri"/>
                <a:sym typeface="Calibri"/>
              </a:rPr>
              <a:t>od 1997 až 2,5 mil </a:t>
            </a:r>
            <a:r>
              <a:rPr lang="cs" sz="2200">
                <a:solidFill>
                  <a:srgbClr val="002060"/>
                </a:solidFill>
                <a:latin typeface="Calibri"/>
                <a:ea typeface="Calibri"/>
                <a:cs typeface="Calibri"/>
                <a:sym typeface="Calibri"/>
              </a:rPr>
              <a:t>čitateľov</a:t>
            </a:r>
            <a:endParaRPr sz="2200" b="0" i="0" u="none" strike="noStrike" cap="none">
              <a:solidFill>
                <a:srgbClr val="00206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8"/>
          <p:cNvSpPr/>
          <p:nvPr/>
        </p:nvSpPr>
        <p:spPr>
          <a:xfrm>
            <a:off x="480525" y="2623800"/>
            <a:ext cx="3380400" cy="3353700"/>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1" i="0" u="none" strike="noStrike" cap="none" dirty="0">
                <a:solidFill>
                  <a:srgbClr val="002060"/>
                </a:solidFill>
                <a:latin typeface="Calibri"/>
                <a:ea typeface="Calibri"/>
                <a:cs typeface="Calibri"/>
                <a:sym typeface="Calibri"/>
              </a:rPr>
              <a:t>BRIDGE, GATE, READY </a:t>
            </a:r>
            <a:r>
              <a:rPr lang="cs" sz="2000" b="0" i="0" u="none" strike="noStrike" cap="none" dirty="0">
                <a:solidFill>
                  <a:srgbClr val="002060"/>
                </a:solidFill>
                <a:latin typeface="Calibri"/>
                <a:ea typeface="Calibri"/>
                <a:cs typeface="Calibri"/>
                <a:sym typeface="Calibri"/>
              </a:rPr>
              <a:t>a </a:t>
            </a:r>
            <a:r>
              <a:rPr lang="cs" sz="2000" b="1" i="0" u="none" strike="noStrike" cap="none" dirty="0">
                <a:solidFill>
                  <a:srgbClr val="002060"/>
                </a:solidFill>
                <a:latin typeface="Calibri"/>
                <a:ea typeface="Calibri"/>
                <a:cs typeface="Calibri"/>
                <a:sym typeface="Calibri"/>
              </a:rPr>
              <a:t>PLAY</a:t>
            </a:r>
            <a:endParaRPr sz="2000" b="1"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lvl="0" indent="-355600" algn="l" rtl="0">
              <a:spcBef>
                <a:spcPts val="0"/>
              </a:spcBef>
              <a:spcAft>
                <a:spcPts val="0"/>
              </a:spcAft>
              <a:buClr>
                <a:srgbClr val="002060"/>
              </a:buClr>
              <a:buSzPts val="2000"/>
              <a:buFont typeface="Calibri"/>
              <a:buChar char="●"/>
            </a:pPr>
            <a:r>
              <a:rPr lang="cs" sz="2000" dirty="0">
                <a:solidFill>
                  <a:srgbClr val="002060"/>
                </a:solidFill>
                <a:latin typeface="Calibri"/>
                <a:ea typeface="Calibri"/>
                <a:cs typeface="Calibri"/>
                <a:sym typeface="Calibri"/>
              </a:rPr>
              <a:t>pre žiakov a študentov </a:t>
            </a:r>
            <a:r>
              <a:rPr lang="cs" sz="2000" b="1" dirty="0">
                <a:solidFill>
                  <a:srgbClr val="002060"/>
                </a:solidFill>
                <a:latin typeface="Calibri"/>
                <a:ea typeface="Calibri"/>
                <a:cs typeface="Calibri"/>
                <a:sym typeface="Calibri"/>
              </a:rPr>
              <a:t>od 3. triedy ZŠ</a:t>
            </a:r>
            <a:r>
              <a:rPr lang="cs" sz="2000" dirty="0">
                <a:solidFill>
                  <a:srgbClr val="002060"/>
                </a:solidFill>
                <a:latin typeface="Calibri"/>
                <a:ea typeface="Calibri"/>
                <a:cs typeface="Calibri"/>
                <a:sym typeface="Calibri"/>
              </a:rPr>
              <a:t> po </a:t>
            </a:r>
            <a:r>
              <a:rPr lang="cs" sz="2000" b="1" dirty="0">
                <a:solidFill>
                  <a:srgbClr val="002060"/>
                </a:solidFill>
                <a:latin typeface="Calibri"/>
                <a:ea typeface="Calibri"/>
                <a:cs typeface="Calibri"/>
                <a:sym typeface="Calibri"/>
              </a:rPr>
              <a:t>4. ročník SŠ </a:t>
            </a:r>
            <a:r>
              <a:rPr lang="cs" sz="2000" dirty="0">
                <a:solidFill>
                  <a:srgbClr val="002060"/>
                </a:solidFill>
                <a:latin typeface="Calibri"/>
                <a:ea typeface="Calibri"/>
                <a:cs typeface="Calibri"/>
                <a:sym typeface="Calibri"/>
              </a:rPr>
              <a:t>(po maturitu) </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dirty="0">
                <a:solidFill>
                  <a:srgbClr val="002060"/>
                </a:solidFill>
                <a:latin typeface="Calibri"/>
                <a:ea typeface="Calibri"/>
                <a:cs typeface="Calibri"/>
                <a:sym typeface="Calibri"/>
              </a:rPr>
              <a:t>v</a:t>
            </a:r>
            <a:r>
              <a:rPr lang="cs" sz="2000" b="0" i="0" u="none" strike="noStrike" cap="none" dirty="0">
                <a:solidFill>
                  <a:srgbClr val="002060"/>
                </a:solidFill>
                <a:latin typeface="Calibri"/>
                <a:ea typeface="Calibri"/>
                <a:cs typeface="Calibri"/>
                <a:sym typeface="Calibri"/>
              </a:rPr>
              <a:t>ychádz</a:t>
            </a:r>
            <a:r>
              <a:rPr lang="cs" sz="2000" dirty="0">
                <a:solidFill>
                  <a:srgbClr val="002060"/>
                </a:solidFill>
                <a:latin typeface="Calibri"/>
                <a:ea typeface="Calibri"/>
                <a:cs typeface="Calibri"/>
                <a:sym typeface="Calibri"/>
              </a:rPr>
              <a:t>a</a:t>
            </a:r>
            <a:r>
              <a:rPr lang="cs" sz="2000" b="0" i="0" u="none" strike="noStrike" cap="none" dirty="0">
                <a:solidFill>
                  <a:srgbClr val="002060"/>
                </a:solidFill>
                <a:latin typeface="Calibri"/>
                <a:ea typeface="Calibri"/>
                <a:cs typeface="Calibri"/>
                <a:sym typeface="Calibri"/>
              </a:rPr>
              <a:t>j</a:t>
            </a:r>
            <a:r>
              <a:rPr lang="cs" sz="2000" dirty="0">
                <a:solidFill>
                  <a:srgbClr val="002060"/>
                </a:solidFill>
                <a:latin typeface="Calibri"/>
                <a:ea typeface="Calibri"/>
                <a:cs typeface="Calibri"/>
                <a:sym typeface="Calibri"/>
              </a:rPr>
              <a:t>ú</a:t>
            </a:r>
            <a:r>
              <a:rPr lang="cs" sz="2000" b="0" i="0" u="none" strike="noStrike" cap="none" dirty="0">
                <a:solidFill>
                  <a:srgbClr val="002060"/>
                </a:solidFill>
                <a:latin typeface="Calibri"/>
                <a:ea typeface="Calibri"/>
                <a:cs typeface="Calibri"/>
                <a:sym typeface="Calibri"/>
              </a:rPr>
              <a:t> </a:t>
            </a:r>
            <a:r>
              <a:rPr lang="cs" sz="2000" b="1" i="0" u="none" strike="noStrike" cap="none" dirty="0">
                <a:solidFill>
                  <a:srgbClr val="002060"/>
                </a:solidFill>
                <a:latin typeface="Calibri"/>
                <a:ea typeface="Calibri"/>
                <a:cs typeface="Calibri"/>
                <a:sym typeface="Calibri"/>
              </a:rPr>
              <a:t>od </a:t>
            </a:r>
            <a:r>
              <a:rPr lang="cs" sz="2000" b="1" dirty="0">
                <a:solidFill>
                  <a:srgbClr val="002060"/>
                </a:solidFill>
                <a:latin typeface="Calibri"/>
                <a:ea typeface="Calibri"/>
                <a:cs typeface="Calibri"/>
                <a:sym typeface="Calibri"/>
              </a:rPr>
              <a:t>septembra</a:t>
            </a:r>
            <a:r>
              <a:rPr lang="cs" sz="2000" b="1" i="0" u="none" strike="noStrike" cap="none" dirty="0">
                <a:solidFill>
                  <a:srgbClr val="002060"/>
                </a:solidFill>
                <a:latin typeface="Calibri"/>
                <a:ea typeface="Calibri"/>
                <a:cs typeface="Calibri"/>
                <a:sym typeface="Calibri"/>
              </a:rPr>
              <a:t> do </a:t>
            </a:r>
            <a:r>
              <a:rPr lang="cs" sz="2000" b="1" dirty="0">
                <a:solidFill>
                  <a:srgbClr val="002060"/>
                </a:solidFill>
                <a:latin typeface="Calibri"/>
                <a:ea typeface="Calibri"/>
                <a:cs typeface="Calibri"/>
                <a:sym typeface="Calibri"/>
              </a:rPr>
              <a:t>júna</a:t>
            </a:r>
            <a:r>
              <a:rPr lang="cs" sz="2000" b="0" i="0" u="none" strike="noStrike" cap="none" dirty="0">
                <a:solidFill>
                  <a:srgbClr val="002060"/>
                </a:solidFill>
                <a:latin typeface="Calibri"/>
                <a:ea typeface="Calibri"/>
                <a:cs typeface="Calibri"/>
                <a:sym typeface="Calibri"/>
              </a:rPr>
              <a:t> v 8 </a:t>
            </a:r>
            <a:r>
              <a:rPr lang="cs" sz="2000" dirty="0">
                <a:solidFill>
                  <a:srgbClr val="002060"/>
                </a:solidFill>
                <a:latin typeface="Calibri"/>
                <a:ea typeface="Calibri"/>
                <a:cs typeface="Calibri"/>
                <a:sym typeface="Calibri"/>
              </a:rPr>
              <a:t>vydaniach</a:t>
            </a:r>
            <a:r>
              <a:rPr lang="cs" sz="2000" b="0" i="0" u="none" strike="noStrike" cap="none" dirty="0">
                <a:solidFill>
                  <a:srgbClr val="002060"/>
                </a:solidFill>
                <a:latin typeface="Calibri"/>
                <a:ea typeface="Calibri"/>
                <a:cs typeface="Calibri"/>
                <a:sym typeface="Calibri"/>
              </a:rPr>
              <a:t> - 6 obyčajných čísel + </a:t>
            </a:r>
            <a:r>
              <a:rPr lang="cs" sz="2000" dirty="0">
                <a:solidFill>
                  <a:srgbClr val="002060"/>
                </a:solidFill>
                <a:latin typeface="Calibri"/>
                <a:ea typeface="Calibri"/>
                <a:cs typeface="Calibri"/>
                <a:sym typeface="Calibri"/>
              </a:rPr>
              <a:t>2</a:t>
            </a:r>
            <a:r>
              <a:rPr lang="cs" sz="2000" b="0" i="0" u="none" strike="noStrike" cap="none" dirty="0">
                <a:solidFill>
                  <a:srgbClr val="002060"/>
                </a:solidFill>
                <a:latin typeface="Calibri"/>
                <a:ea typeface="Calibri"/>
                <a:cs typeface="Calibri"/>
                <a:sym typeface="Calibri"/>
              </a:rPr>
              <a:t> dvojčís</a:t>
            </a:r>
            <a:r>
              <a:rPr lang="cs" sz="2000" dirty="0">
                <a:solidFill>
                  <a:srgbClr val="002060"/>
                </a:solidFill>
                <a:latin typeface="Calibri"/>
                <a:ea typeface="Calibri"/>
                <a:cs typeface="Calibri"/>
                <a:sym typeface="Calibri"/>
              </a:rPr>
              <a:t>la</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127" name="Google Shape;127;p28"/>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28" name="Google Shape;128;p28"/>
          <p:cNvSpPr/>
          <p:nvPr/>
        </p:nvSpPr>
        <p:spPr>
          <a:xfrm>
            <a:off x="569450" y="13630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ANGLICKÉ </a:t>
            </a:r>
            <a:r>
              <a:rPr lang="cs" sz="4000">
                <a:solidFill>
                  <a:srgbClr val="2E75B5"/>
                </a:solidFill>
                <a:latin typeface="Calibri"/>
                <a:ea typeface="Calibri"/>
                <a:cs typeface="Calibri"/>
                <a:sym typeface="Calibri"/>
              </a:rPr>
              <a:t>UČEBNÉ</a:t>
            </a:r>
            <a:r>
              <a:rPr lang="cs" sz="4000" b="0" i="0" u="none" strike="noStrike" cap="none">
                <a:solidFill>
                  <a:srgbClr val="2E75B5"/>
                </a:solidFill>
                <a:latin typeface="Calibri"/>
                <a:ea typeface="Calibri"/>
                <a:cs typeface="Calibri"/>
                <a:sym typeface="Calibri"/>
              </a:rPr>
              <a:t> </a:t>
            </a:r>
            <a:r>
              <a:rPr lang="cs" sz="4000">
                <a:solidFill>
                  <a:srgbClr val="2E75B5"/>
                </a:solidFill>
                <a:latin typeface="Calibri"/>
                <a:ea typeface="Calibri"/>
                <a:cs typeface="Calibri"/>
                <a:sym typeface="Calibri"/>
              </a:rPr>
              <a:t>MATERIÁLY</a:t>
            </a:r>
            <a:r>
              <a:rPr lang="cs" sz="4000" b="0" i="0" u="none" strike="noStrike" cap="none">
                <a:solidFill>
                  <a:srgbClr val="2E75B5"/>
                </a:solidFill>
                <a:latin typeface="Calibri"/>
                <a:ea typeface="Calibri"/>
                <a:cs typeface="Calibri"/>
                <a:sym typeface="Calibri"/>
              </a:rPr>
              <a:t> </a:t>
            </a:r>
            <a:endParaRPr sz="4000" b="0" i="0" u="none" strike="noStrike" cap="none">
              <a:solidFill>
                <a:srgbClr val="000000"/>
              </a:solidFill>
              <a:latin typeface="Arial"/>
              <a:ea typeface="Arial"/>
              <a:cs typeface="Arial"/>
              <a:sym typeface="Arial"/>
            </a:endParaRPr>
          </a:p>
        </p:txBody>
      </p:sp>
      <p:pic>
        <p:nvPicPr>
          <p:cNvPr id="129" name="Google Shape;129;p28"/>
          <p:cNvPicPr preferRelativeResize="0"/>
          <p:nvPr/>
        </p:nvPicPr>
        <p:blipFill rotWithShape="1">
          <a:blip r:embed="rId3">
            <a:alphaModFix/>
          </a:blip>
          <a:srcRect/>
          <a:stretch/>
        </p:blipFill>
        <p:spPr>
          <a:xfrm rot="-1603834">
            <a:off x="4597849" y="3656417"/>
            <a:ext cx="1868032" cy="2630838"/>
          </a:xfrm>
          <a:prstGeom prst="rect">
            <a:avLst/>
          </a:prstGeom>
          <a:noFill/>
          <a:ln>
            <a:noFill/>
          </a:ln>
          <a:effectLst>
            <a:outerShdw blurRad="142875" dist="76200" dir="18540000" algn="bl" rotWithShape="0">
              <a:srgbClr val="000000">
                <a:alpha val="81960"/>
              </a:srgbClr>
            </a:outerShdw>
          </a:effectLst>
        </p:spPr>
      </p:pic>
      <p:pic>
        <p:nvPicPr>
          <p:cNvPr id="130" name="Google Shape;130;p28"/>
          <p:cNvPicPr preferRelativeResize="0"/>
          <p:nvPr/>
        </p:nvPicPr>
        <p:blipFill rotWithShape="1">
          <a:blip r:embed="rId4">
            <a:alphaModFix/>
          </a:blip>
          <a:srcRect/>
          <a:stretch/>
        </p:blipFill>
        <p:spPr>
          <a:xfrm rot="-531401">
            <a:off x="5506340" y="2516059"/>
            <a:ext cx="1976145" cy="2783055"/>
          </a:xfrm>
          <a:prstGeom prst="rect">
            <a:avLst/>
          </a:prstGeom>
          <a:noFill/>
          <a:ln>
            <a:noFill/>
          </a:ln>
          <a:effectLst>
            <a:outerShdw blurRad="114300" dist="76200" dir="19920000" algn="bl" rotWithShape="0">
              <a:srgbClr val="000000">
                <a:alpha val="90980"/>
              </a:srgbClr>
            </a:outerShdw>
          </a:effectLst>
        </p:spPr>
      </p:pic>
      <p:pic>
        <p:nvPicPr>
          <p:cNvPr id="131" name="Google Shape;131;p28"/>
          <p:cNvPicPr preferRelativeResize="0"/>
          <p:nvPr/>
        </p:nvPicPr>
        <p:blipFill rotWithShape="1">
          <a:blip r:embed="rId5">
            <a:alphaModFix/>
          </a:blip>
          <a:srcRect/>
          <a:stretch/>
        </p:blipFill>
        <p:spPr>
          <a:xfrm rot="853594">
            <a:off x="6435002" y="2495984"/>
            <a:ext cx="1914422" cy="2706760"/>
          </a:xfrm>
          <a:prstGeom prst="rect">
            <a:avLst/>
          </a:prstGeom>
          <a:noFill/>
          <a:ln>
            <a:noFill/>
          </a:ln>
          <a:effectLst>
            <a:outerShdw blurRad="114300" dist="76200" dir="19380000" algn="bl" rotWithShape="0">
              <a:srgbClr val="000000">
                <a:alpha val="91760"/>
              </a:srgbClr>
            </a:outerShdw>
          </a:effectLst>
        </p:spPr>
      </p:pic>
      <p:pic>
        <p:nvPicPr>
          <p:cNvPr id="132" name="Google Shape;132;p28"/>
          <p:cNvPicPr preferRelativeResize="0"/>
          <p:nvPr/>
        </p:nvPicPr>
        <p:blipFill rotWithShape="1">
          <a:blip r:embed="rId6">
            <a:alphaModFix/>
          </a:blip>
          <a:srcRect/>
          <a:stretch/>
        </p:blipFill>
        <p:spPr>
          <a:xfrm rot="1978242">
            <a:off x="6674692" y="4048730"/>
            <a:ext cx="1793716" cy="2526138"/>
          </a:xfrm>
          <a:prstGeom prst="rect">
            <a:avLst/>
          </a:prstGeom>
          <a:noFill/>
          <a:ln>
            <a:noFill/>
          </a:ln>
          <a:effectLst>
            <a:outerShdw blurRad="114300" dist="76200" dir="18660000" algn="bl" rotWithShape="0">
              <a:srgbClr val="000000">
                <a:alpha val="8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
        <p:nvSpPr>
          <p:cNvPr id="155" name="Google Shape;155;p30"/>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56" name="Google Shape;156;p30"/>
          <p:cNvSpPr/>
          <p:nvPr/>
        </p:nvSpPr>
        <p:spPr>
          <a:xfrm>
            <a:off x="468000" y="1153775"/>
            <a:ext cx="8208000" cy="1089600"/>
          </a:xfrm>
          <a:prstGeom prst="rect">
            <a:avLst/>
          </a:prstGeom>
          <a:solidFill>
            <a:schemeClr val="lt1"/>
          </a:solid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2E75B5"/>
              </a:buClr>
              <a:buSzPts val="4400"/>
              <a:buFont typeface="Calibri"/>
              <a:buNone/>
            </a:pPr>
            <a:r>
              <a:rPr lang="cs" sz="4000" dirty="0">
                <a:solidFill>
                  <a:srgbClr val="2E75B5"/>
                </a:solidFill>
                <a:latin typeface="Calibri"/>
                <a:ea typeface="Calibri"/>
                <a:cs typeface="Calibri"/>
                <a:sym typeface="Calibri"/>
              </a:rPr>
              <a:t>  BRIDGE - MOST MEDZI ČASOPISOM A    </a:t>
            </a:r>
            <a:endParaRPr sz="4000"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4000" dirty="0">
                <a:solidFill>
                  <a:srgbClr val="2E75B5"/>
                </a:solidFill>
                <a:latin typeface="Calibri"/>
                <a:ea typeface="Calibri"/>
                <a:cs typeface="Calibri"/>
                <a:sym typeface="Calibri"/>
              </a:rPr>
              <a:t>UČEBNICIOU</a:t>
            </a:r>
            <a:endParaRPr sz="4000" dirty="0"/>
          </a:p>
          <a:p>
            <a:pPr marL="0" marR="0" lvl="0" indent="0" algn="l" rtl="0">
              <a:lnSpc>
                <a:spcPct val="90000"/>
              </a:lnSpc>
              <a:spcBef>
                <a:spcPts val="0"/>
              </a:spcBef>
              <a:spcAft>
                <a:spcPts val="0"/>
              </a:spcAft>
              <a:buClr>
                <a:srgbClr val="2E75B5"/>
              </a:buClr>
              <a:buSzPts val="4400"/>
              <a:buFont typeface="Calibri"/>
              <a:buNone/>
            </a:pPr>
            <a:endParaRPr sz="4000" dirty="0">
              <a:solidFill>
                <a:srgbClr val="2E75B5"/>
              </a:solidFill>
              <a:latin typeface="Calibri"/>
              <a:ea typeface="Calibri"/>
              <a:cs typeface="Calibri"/>
              <a:sym typeface="Calibri"/>
            </a:endParaRPr>
          </a:p>
        </p:txBody>
      </p:sp>
      <p:sp>
        <p:nvSpPr>
          <p:cNvPr id="157" name="Google Shape;157;p30"/>
          <p:cNvSpPr/>
          <p:nvPr/>
        </p:nvSpPr>
        <p:spPr>
          <a:xfrm>
            <a:off x="3998400" y="2576052"/>
            <a:ext cx="4677600" cy="4355690"/>
          </a:xfrm>
          <a:prstGeom prst="rect">
            <a:avLst/>
          </a:prstGeom>
          <a:solidFill>
            <a:schemeClr val="lt1"/>
          </a:solidFill>
          <a:ln>
            <a:noFill/>
          </a:ln>
        </p:spPr>
        <p:txBody>
          <a:bodyPr spcFirstLastPara="1" wrap="square" lIns="0" tIns="0" rIns="0" bIns="0" anchor="t" anchorCtr="0">
            <a:noAutofit/>
          </a:bodyPr>
          <a:lstStyle/>
          <a:p>
            <a:pPr marL="457200" marR="0" lvl="0" indent="-342900" algn="l" rtl="0">
              <a:lnSpc>
                <a:spcPct val="100000"/>
              </a:lnSpc>
              <a:spcBef>
                <a:spcPts val="0"/>
              </a:spcBef>
              <a:spcAft>
                <a:spcPts val="0"/>
              </a:spcAft>
              <a:buClr>
                <a:srgbClr val="002060"/>
              </a:buClr>
              <a:buSzPts val="1800"/>
              <a:buFont typeface="Calibri"/>
              <a:buChar char="➔"/>
            </a:pPr>
            <a:endParaRPr lang="cs"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moderná metodika</a:t>
            </a:r>
            <a:endParaRPr sz="16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b="1" dirty="0">
                <a:solidFill>
                  <a:srgbClr val="002060"/>
                </a:solidFill>
                <a:latin typeface="Calibri"/>
                <a:ea typeface="Calibri"/>
                <a:cs typeface="Calibri"/>
                <a:sym typeface="Calibri"/>
              </a:rPr>
              <a:t>časovo nenáročná príprava pre učiteľov (TF)</a:t>
            </a:r>
            <a:r>
              <a:rPr lang="cs" sz="1600" dirty="0">
                <a:solidFill>
                  <a:srgbClr val="002060"/>
                </a:solidFill>
                <a:latin typeface="Calibri"/>
                <a:ea typeface="Calibri"/>
                <a:cs typeface="Calibri"/>
                <a:sym typeface="Calibri"/>
              </a:rPr>
              <a:t> </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bohaté doplnkové materiály: TF, CD, konv. karty, online učiteľská sekcia, </a:t>
            </a:r>
            <a:r>
              <a:rPr lang="cs" sz="1600" b="1" dirty="0">
                <a:solidFill>
                  <a:srgbClr val="002060"/>
                </a:solidFill>
                <a:latin typeface="Calibri"/>
                <a:ea typeface="Calibri"/>
                <a:cs typeface="Calibri"/>
                <a:sym typeface="Calibri"/>
              </a:rPr>
              <a:t>Kahoot</a:t>
            </a:r>
            <a:endParaRPr sz="1600" b="1"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nové aktuálne témy, sezónne témy (Vianoce atď.)</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novinky zo sveta filmu, hudby, videohier…</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b="1" dirty="0">
                <a:solidFill>
                  <a:srgbClr val="002060"/>
                </a:solidFill>
                <a:latin typeface="Calibri"/>
                <a:ea typeface="Calibri"/>
                <a:cs typeface="Calibri"/>
                <a:sym typeface="Calibri"/>
              </a:rPr>
              <a:t>lokálne Slovenské témy </a:t>
            </a:r>
          </a:p>
          <a:p>
            <a:pPr marL="457200" lvl="0" indent="-342900">
              <a:buClr>
                <a:srgbClr val="002060"/>
              </a:buClr>
              <a:buSzPts val="1800"/>
              <a:buFont typeface="Calibri"/>
              <a:buChar char="➔"/>
            </a:pPr>
            <a:r>
              <a:rPr lang="sk-SK" sz="1600" b="1" dirty="0">
                <a:solidFill>
                  <a:srgbClr val="002060"/>
                </a:solidFill>
                <a:latin typeface="Calibri"/>
                <a:ea typeface="Calibri"/>
                <a:cs typeface="Calibri"/>
                <a:sym typeface="Calibri"/>
              </a:rPr>
              <a:t>I</a:t>
            </a:r>
            <a:r>
              <a:rPr lang="cs" sz="1700" b="1" dirty="0">
                <a:solidFill>
                  <a:srgbClr val="002060"/>
                </a:solidFill>
                <a:latin typeface="Calibri"/>
                <a:ea typeface="Calibri"/>
                <a:cs typeface="Calibri"/>
                <a:sym typeface="Calibri"/>
              </a:rPr>
              <a:t>nteraktivita</a:t>
            </a:r>
            <a:r>
              <a:rPr lang="cs" sz="1600" b="1" dirty="0">
                <a:solidFill>
                  <a:srgbClr val="002060"/>
                </a:solidFill>
                <a:latin typeface="Calibri"/>
                <a:ea typeface="Calibri"/>
                <a:cs typeface="Calibri"/>
                <a:sym typeface="Calibri"/>
              </a:rPr>
              <a:t> (Kahoot, audio, video cez  QR kódy atď.)</a:t>
            </a:r>
          </a:p>
          <a:p>
            <a:pPr marL="457200" lvl="0" indent="-342900">
              <a:buClr>
                <a:srgbClr val="002060"/>
              </a:buClr>
              <a:buSzPts val="1800"/>
              <a:buFont typeface="Calibri"/>
              <a:buChar char="➔"/>
            </a:pPr>
            <a:r>
              <a:rPr lang="cs" sz="1600" dirty="0">
                <a:solidFill>
                  <a:srgbClr val="002060"/>
                </a:solidFill>
                <a:latin typeface="Calibri"/>
                <a:ea typeface="Calibri"/>
                <a:cs typeface="Calibri"/>
                <a:sym typeface="Calibri"/>
              </a:rPr>
              <a:t>literatúra a komiksové adaptácie literárnych diel</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b="1" dirty="0">
                <a:solidFill>
                  <a:srgbClr val="002060"/>
                </a:solidFill>
                <a:latin typeface="Calibri"/>
                <a:ea typeface="Calibri"/>
                <a:cs typeface="Calibri"/>
                <a:sym typeface="Calibri"/>
              </a:rPr>
              <a:t>CLIL a medzipredmetové vzťahy</a:t>
            </a:r>
            <a:endParaRPr sz="1600" b="1"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príprava na jazykové testy a maturitu</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b="1" dirty="0">
                <a:solidFill>
                  <a:srgbClr val="002060"/>
                </a:solidFill>
                <a:latin typeface="Calibri"/>
                <a:ea typeface="Calibri"/>
                <a:cs typeface="Calibri"/>
                <a:sym typeface="Calibri"/>
              </a:rPr>
              <a:t>rozvoj čitateľskej gramotnosti a kritického myslenia </a:t>
            </a:r>
            <a:endParaRPr sz="1600" b="1"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učenie sa hrou - zábavná forma</a:t>
            </a:r>
            <a:endParaRPr sz="1600"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600" dirty="0">
                <a:solidFill>
                  <a:srgbClr val="002060"/>
                </a:solidFill>
                <a:latin typeface="Calibri"/>
                <a:ea typeface="Calibri"/>
                <a:cs typeface="Calibri"/>
                <a:sym typeface="Calibri"/>
              </a:rPr>
              <a:t>súťaže</a:t>
            </a:r>
            <a:endParaRPr sz="1600"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None/>
            </a:pPr>
            <a:endParaRPr sz="1800" b="0" i="0" u="none" strike="noStrike" cap="none" dirty="0">
              <a:solidFill>
                <a:srgbClr val="002060"/>
              </a:solidFill>
              <a:latin typeface="Calibri"/>
              <a:ea typeface="Calibri"/>
              <a:cs typeface="Calibri"/>
              <a:sym typeface="Calibri"/>
            </a:endParaRPr>
          </a:p>
        </p:txBody>
      </p:sp>
      <p:sp>
        <p:nvSpPr>
          <p:cNvPr id="158" name="Google Shape;158;p30"/>
          <p:cNvSpPr/>
          <p:nvPr/>
        </p:nvSpPr>
        <p:spPr>
          <a:xfrm>
            <a:off x="468000" y="2355842"/>
            <a:ext cx="2538900" cy="1381800"/>
          </a:xfrm>
          <a:prstGeom prst="wedgeEllipseCallout">
            <a:avLst>
              <a:gd name="adj1" fmla="val 46961"/>
              <a:gd name="adj2" fmla="val 78901"/>
            </a:avLst>
          </a:prstGeom>
          <a:solidFill>
            <a:srgbClr val="D83729"/>
          </a:solidFill>
          <a:ln w="9525" cap="flat" cmpd="sng">
            <a:solidFill>
              <a:schemeClr val="dk2"/>
            </a:solidFill>
            <a:prstDash val="solid"/>
            <a:round/>
            <a:headEnd type="none" w="sm" len="sm"/>
            <a:tailEnd type="none" w="sm" len="sm"/>
          </a:ln>
          <a:effectLst>
            <a:outerShdw blurRad="85725" dist="47625"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2000"/>
              <a:buFont typeface="Arial"/>
              <a:buNone/>
            </a:pPr>
            <a:r>
              <a:rPr lang="cs" sz="2000" b="1" dirty="0">
                <a:solidFill>
                  <a:schemeClr val="lt1"/>
                </a:solidFill>
                <a:latin typeface="Calibri"/>
                <a:ea typeface="Calibri"/>
                <a:cs typeface="Calibri"/>
                <a:sym typeface="Calibri"/>
              </a:rPr>
              <a:t>VÝHODY NAŠICH   ČASOPISOV NA VYUČOVANÍ</a:t>
            </a:r>
            <a:endParaRPr b="1" dirty="0">
              <a:solidFill>
                <a:schemeClr val="lt1"/>
              </a:solidFill>
            </a:endParaRPr>
          </a:p>
        </p:txBody>
      </p:sp>
      <p:sp>
        <p:nvSpPr>
          <p:cNvPr id="2" name="Google Shape;141;p29">
            <a:extLst>
              <a:ext uri="{FF2B5EF4-FFF2-40B4-BE49-F238E27FC236}">
                <a16:creationId xmlns:a16="http://schemas.microsoft.com/office/drawing/2014/main" id="{D1D50C8F-CD7A-AC02-04D8-152F2A3187D0}"/>
              </a:ext>
            </a:extLst>
          </p:cNvPr>
          <p:cNvSpPr/>
          <p:nvPr/>
        </p:nvSpPr>
        <p:spPr>
          <a:xfrm>
            <a:off x="362100" y="4445550"/>
            <a:ext cx="2093700" cy="1440300"/>
          </a:xfrm>
          <a:prstGeom prst="wedgeRoundRectCallout">
            <a:avLst>
              <a:gd name="adj1" fmla="val 35933"/>
              <a:gd name="adj2" fmla="val 69831"/>
              <a:gd name="adj3" fmla="val 0"/>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chemeClr val="dk2">
                <a:alpha val="49800"/>
              </a:scheme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cs" sz="1800" b="1" i="0" u="none" strike="noStrike" cap="none" dirty="0">
                <a:solidFill>
                  <a:srgbClr val="2E75B5"/>
                </a:solidFill>
                <a:latin typeface="Calibri"/>
                <a:ea typeface="Calibri"/>
                <a:cs typeface="Calibri"/>
                <a:sym typeface="Calibri"/>
              </a:rPr>
              <a:t>LEPŠ</a:t>
            </a:r>
            <a:r>
              <a:rPr lang="cs" sz="1800" b="1" dirty="0">
                <a:solidFill>
                  <a:srgbClr val="2E75B5"/>
                </a:solidFill>
                <a:latin typeface="Calibri"/>
                <a:ea typeface="Calibri"/>
                <a:cs typeface="Calibri"/>
                <a:sym typeface="Calibri"/>
              </a:rPr>
              <a:t>Í</a:t>
            </a:r>
            <a:r>
              <a:rPr lang="cs" sz="1800" b="1" i="0" u="none" strike="noStrike" cap="none" dirty="0">
                <a:solidFill>
                  <a:srgbClr val="2E75B5"/>
                </a:solidFill>
                <a:latin typeface="Calibri"/>
                <a:ea typeface="Calibri"/>
                <a:cs typeface="Calibri"/>
                <a:sym typeface="Calibri"/>
              </a:rPr>
              <a:t> NEŽ VOľN</a:t>
            </a:r>
            <a:r>
              <a:rPr lang="cs" sz="1800" b="1" dirty="0">
                <a:solidFill>
                  <a:srgbClr val="2E75B5"/>
                </a:solidFill>
                <a:latin typeface="Calibri"/>
                <a:ea typeface="Calibri"/>
                <a:cs typeface="Calibri"/>
                <a:sym typeface="Calibri"/>
              </a:rPr>
              <a:t>E</a:t>
            </a:r>
            <a:r>
              <a:rPr lang="cs" sz="1800" b="1" i="0" u="none" strike="noStrike" cap="none" dirty="0">
                <a:solidFill>
                  <a:srgbClr val="2E75B5"/>
                </a:solidFill>
                <a:latin typeface="Calibri"/>
                <a:ea typeface="Calibri"/>
                <a:cs typeface="Calibri"/>
                <a:sym typeface="Calibri"/>
              </a:rPr>
              <a:t> </a:t>
            </a:r>
            <a:r>
              <a:rPr lang="cs" sz="1800" b="1" dirty="0">
                <a:solidFill>
                  <a:srgbClr val="2E75B5"/>
                </a:solidFill>
                <a:latin typeface="Calibri"/>
                <a:ea typeface="Calibri"/>
                <a:cs typeface="Calibri"/>
                <a:sym typeface="Calibri"/>
              </a:rPr>
              <a:t>DOSTUPNÉ </a:t>
            </a:r>
            <a:r>
              <a:rPr lang="cs" sz="1800" b="1" i="0" u="none" strike="noStrike" cap="none" dirty="0">
                <a:solidFill>
                  <a:srgbClr val="2E75B5"/>
                </a:solidFill>
                <a:latin typeface="Calibri"/>
                <a:ea typeface="Calibri"/>
                <a:cs typeface="Calibri"/>
                <a:sym typeface="Calibri"/>
              </a:rPr>
              <a:t>ZDROJE NA INTERNET</a:t>
            </a:r>
            <a:r>
              <a:rPr lang="cs" sz="1800" b="1" dirty="0">
                <a:solidFill>
                  <a:srgbClr val="2E75B5"/>
                </a:solidFill>
                <a:latin typeface="Calibri"/>
                <a:ea typeface="Calibri"/>
                <a:cs typeface="Calibri"/>
                <a:sym typeface="Calibri"/>
              </a:rPr>
              <a:t>E</a:t>
            </a:r>
            <a:endParaRPr sz="1800" b="1" i="0" u="none" strike="noStrike" cap="none" dirty="0">
              <a:solidFill>
                <a:srgbClr val="2E75B5"/>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9"/>
          <p:cNvSpPr/>
          <p:nvPr/>
        </p:nvSpPr>
        <p:spPr>
          <a:xfrm>
            <a:off x="642450" y="1908300"/>
            <a:ext cx="7859100" cy="4709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2060"/>
              </a:solidFill>
              <a:latin typeface="Calibri"/>
              <a:ea typeface="Calibri"/>
              <a:cs typeface="Calibri"/>
              <a:sym typeface="Calibri"/>
            </a:endParaRPr>
          </a:p>
        </p:txBody>
      </p:sp>
      <p:sp>
        <p:nvSpPr>
          <p:cNvPr id="139" name="Google Shape;139;p29"/>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42" name="Google Shape;142;p29"/>
          <p:cNvSpPr/>
          <p:nvPr/>
        </p:nvSpPr>
        <p:spPr>
          <a:xfrm>
            <a:off x="384850" y="1325484"/>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dirty="0">
                <a:solidFill>
                  <a:srgbClr val="2E75B5"/>
                </a:solidFill>
                <a:latin typeface="Calibri"/>
                <a:ea typeface="Calibri"/>
                <a:cs typeface="Calibri"/>
                <a:sym typeface="Calibri"/>
              </a:rPr>
              <a:t>BRIDGE - MOST MEDZI ČASOPISOM         A UČEBNICOU</a:t>
            </a:r>
            <a:endParaRPr sz="4000" b="0" i="0" u="none" strike="noStrike" cap="none" dirty="0">
              <a:solidFill>
                <a:srgbClr val="000000"/>
              </a:solidFill>
              <a:latin typeface="Arial"/>
              <a:ea typeface="Arial"/>
              <a:cs typeface="Arial"/>
              <a:sym typeface="Arial"/>
            </a:endParaRPr>
          </a:p>
        </p:txBody>
      </p:sp>
      <p:sp>
        <p:nvSpPr>
          <p:cNvPr id="149" name="Google Shape;149;p29"/>
          <p:cNvSpPr/>
          <p:nvPr/>
        </p:nvSpPr>
        <p:spPr>
          <a:xfrm>
            <a:off x="1705897" y="2466323"/>
            <a:ext cx="5732206" cy="3795325"/>
          </a:xfrm>
          <a:prstGeom prst="ellipse">
            <a:avLst/>
          </a:prstGeom>
          <a:solidFill>
            <a:srgbClr val="D83729"/>
          </a:solidFill>
          <a:ln>
            <a:noFill/>
          </a:ln>
        </p:spPr>
        <p:txBody>
          <a:bodyPr spcFirstLastPara="1" wrap="square" lIns="91425" tIns="91425" rIns="91425" bIns="91425" anchor="ctr" anchorCtr="0">
            <a:noAutofit/>
          </a:bodyPr>
          <a:lstStyle/>
          <a:p>
            <a:r>
              <a:rPr lang="sk-SK" b="1" dirty="0">
                <a:solidFill>
                  <a:schemeClr val="bg1"/>
                </a:solidFill>
              </a:rPr>
              <a:t>            Pripravíte sa za pár minút, učíte s   </a:t>
            </a:r>
          </a:p>
          <a:p>
            <a:r>
              <a:rPr lang="sk-SK" b="1" dirty="0">
                <a:solidFill>
                  <a:schemeClr val="bg1"/>
                </a:solidFill>
              </a:rPr>
              <a:t>            úsmevom.</a:t>
            </a:r>
          </a:p>
          <a:p>
            <a:endParaRPr lang="sk-SK" dirty="0">
              <a:solidFill>
                <a:schemeClr val="bg1"/>
              </a:solidFill>
            </a:endParaRPr>
          </a:p>
          <a:p>
            <a:r>
              <a:rPr lang="sk-SK" b="1" dirty="0">
                <a:solidFill>
                  <a:schemeClr val="bg1"/>
                </a:solidFill>
              </a:rPr>
              <a:t>            Témy, ktoré žiakov vtiahnu od prvej  </a:t>
            </a:r>
          </a:p>
          <a:p>
            <a:r>
              <a:rPr lang="sk-SK" b="1" dirty="0">
                <a:solidFill>
                  <a:schemeClr val="bg1"/>
                </a:solidFill>
              </a:rPr>
              <a:t>            strany.</a:t>
            </a:r>
          </a:p>
          <a:p>
            <a:endParaRPr lang="sk-SK" dirty="0">
              <a:solidFill>
                <a:schemeClr val="bg1"/>
              </a:solidFill>
            </a:endParaRPr>
          </a:p>
          <a:p>
            <a:r>
              <a:rPr lang="sk-SK" b="1" dirty="0">
                <a:solidFill>
                  <a:schemeClr val="bg1"/>
                </a:solidFill>
              </a:rPr>
              <a:t>            Od komiksov až po maturitu –   </a:t>
            </a:r>
          </a:p>
          <a:p>
            <a:r>
              <a:rPr lang="sk-SK" b="1" dirty="0">
                <a:solidFill>
                  <a:schemeClr val="bg1"/>
                </a:solidFill>
              </a:rPr>
              <a:t>            rastieme so žiakmi.</a:t>
            </a:r>
          </a:p>
          <a:p>
            <a:endParaRPr lang="sk-SK" dirty="0">
              <a:solidFill>
                <a:schemeClr val="bg1"/>
              </a:solidFill>
            </a:endParaRPr>
          </a:p>
          <a:p>
            <a:r>
              <a:rPr lang="sk-SK" b="1" dirty="0">
                <a:solidFill>
                  <a:schemeClr val="bg1"/>
                </a:solidFill>
              </a:rPr>
              <a:t>            Učenie hrou, ktoré prináša výsledky.</a:t>
            </a:r>
          </a:p>
          <a:p>
            <a:endParaRPr lang="sk-SK" dirty="0">
              <a:solidFill>
                <a:schemeClr val="bg1"/>
              </a:solidFill>
            </a:endParaRPr>
          </a:p>
          <a:p>
            <a:r>
              <a:rPr lang="sk-SK" b="1" dirty="0">
                <a:solidFill>
                  <a:schemeClr val="bg1"/>
                </a:solidFill>
              </a:rPr>
              <a:t>            Kompletný balík na vyučovaciu hodinu   </a:t>
            </a:r>
          </a:p>
          <a:p>
            <a:r>
              <a:rPr lang="sk-SK" b="1" dirty="0">
                <a:solidFill>
                  <a:schemeClr val="bg1"/>
                </a:solidFill>
              </a:rPr>
              <a:t>            bez stresu.</a:t>
            </a:r>
            <a:endParaRPr lang="sk-SK" dirty="0">
              <a:solidFill>
                <a:schemeClr val="bg1"/>
              </a:solidFill>
            </a:endParaRPr>
          </a:p>
        </p:txBody>
      </p:sp>
      <p:sp>
        <p:nvSpPr>
          <p:cNvPr id="2" name="Hviezda: 5-cípa 1">
            <a:extLst>
              <a:ext uri="{FF2B5EF4-FFF2-40B4-BE49-F238E27FC236}">
                <a16:creationId xmlns:a16="http://schemas.microsoft.com/office/drawing/2014/main" id="{95EBDE03-9EE7-68DA-43E5-7512BD7889D3}"/>
              </a:ext>
            </a:extLst>
          </p:cNvPr>
          <p:cNvSpPr/>
          <p:nvPr/>
        </p:nvSpPr>
        <p:spPr>
          <a:xfrm>
            <a:off x="2607000" y="2995469"/>
            <a:ext cx="322006" cy="292510"/>
          </a:xfrm>
          <a:prstGeom prst="star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k-SK"/>
          </a:p>
        </p:txBody>
      </p:sp>
      <p:sp>
        <p:nvSpPr>
          <p:cNvPr id="3" name="Hviezda: 5-cípa 2">
            <a:extLst>
              <a:ext uri="{FF2B5EF4-FFF2-40B4-BE49-F238E27FC236}">
                <a16:creationId xmlns:a16="http://schemas.microsoft.com/office/drawing/2014/main" id="{1D802AAF-600E-C47A-B35B-CB2906A8BDF4}"/>
              </a:ext>
            </a:extLst>
          </p:cNvPr>
          <p:cNvSpPr/>
          <p:nvPr/>
        </p:nvSpPr>
        <p:spPr>
          <a:xfrm>
            <a:off x="2612138" y="3638169"/>
            <a:ext cx="322006" cy="302296"/>
          </a:xfrm>
          <a:prstGeom prst="star5">
            <a:avLst>
              <a:gd name="adj" fmla="val 22040"/>
              <a:gd name="hf" fmla="val 105146"/>
              <a:gd name="vf" fmla="val 110557"/>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k-SK"/>
          </a:p>
        </p:txBody>
      </p:sp>
      <p:sp>
        <p:nvSpPr>
          <p:cNvPr id="4" name="Hviezda: 5-cípa 3">
            <a:extLst>
              <a:ext uri="{FF2B5EF4-FFF2-40B4-BE49-F238E27FC236}">
                <a16:creationId xmlns:a16="http://schemas.microsoft.com/office/drawing/2014/main" id="{781160DB-1CF3-6ED5-E805-7CA4C044E90A}"/>
              </a:ext>
            </a:extLst>
          </p:cNvPr>
          <p:cNvSpPr/>
          <p:nvPr/>
        </p:nvSpPr>
        <p:spPr>
          <a:xfrm>
            <a:off x="2646502" y="4251932"/>
            <a:ext cx="322006" cy="302296"/>
          </a:xfrm>
          <a:prstGeom prst="star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k-SK"/>
          </a:p>
        </p:txBody>
      </p:sp>
      <p:sp>
        <p:nvSpPr>
          <p:cNvPr id="5" name="Hviezda: 5-cípa 4">
            <a:extLst>
              <a:ext uri="{FF2B5EF4-FFF2-40B4-BE49-F238E27FC236}">
                <a16:creationId xmlns:a16="http://schemas.microsoft.com/office/drawing/2014/main" id="{A36EFBE6-6744-3C48-3F4F-DC0EDE960E9B}"/>
              </a:ext>
            </a:extLst>
          </p:cNvPr>
          <p:cNvSpPr/>
          <p:nvPr/>
        </p:nvSpPr>
        <p:spPr>
          <a:xfrm>
            <a:off x="2646502" y="4836638"/>
            <a:ext cx="322006" cy="302296"/>
          </a:xfrm>
          <a:prstGeom prst="star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k-SK"/>
          </a:p>
        </p:txBody>
      </p:sp>
      <p:sp>
        <p:nvSpPr>
          <p:cNvPr id="6" name="Hviezda: 5-cípa 5">
            <a:extLst>
              <a:ext uri="{FF2B5EF4-FFF2-40B4-BE49-F238E27FC236}">
                <a16:creationId xmlns:a16="http://schemas.microsoft.com/office/drawing/2014/main" id="{2BEF7E55-F54E-0CF3-9FD4-9D5C03FB8002}"/>
              </a:ext>
            </a:extLst>
          </p:cNvPr>
          <p:cNvSpPr/>
          <p:nvPr/>
        </p:nvSpPr>
        <p:spPr>
          <a:xfrm>
            <a:off x="2646502" y="5358904"/>
            <a:ext cx="322006" cy="302296"/>
          </a:xfrm>
          <a:prstGeom prst="star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sk-SK"/>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5"/>
          <p:cNvSpPr/>
          <p:nvPr/>
        </p:nvSpPr>
        <p:spPr>
          <a:xfrm>
            <a:off x="514350" y="2523975"/>
            <a:ext cx="3794100" cy="3155100"/>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a:solidFill>
                  <a:srgbClr val="002060"/>
                </a:solidFill>
                <a:latin typeface="Calibri"/>
                <a:ea typeface="Calibri"/>
                <a:cs typeface="Calibri"/>
                <a:sym typeface="Calibri"/>
              </a:rPr>
              <a:t>A0-A1 SERR - </a:t>
            </a:r>
            <a:r>
              <a:rPr lang="cs" sz="2000" b="0" i="0" u="none" strike="noStrike" cap="none" dirty="0">
                <a:solidFill>
                  <a:srgbClr val="002060"/>
                </a:solidFill>
                <a:latin typeface="Calibri"/>
                <a:ea typeface="Calibri"/>
                <a:cs typeface="Calibri"/>
                <a:sym typeface="Calibri"/>
              </a:rPr>
              <a:t>zač</a:t>
            </a:r>
            <a:r>
              <a:rPr lang="cs" sz="2000" dirty="0">
                <a:solidFill>
                  <a:srgbClr val="002060"/>
                </a:solidFill>
                <a:latin typeface="Calibri"/>
                <a:ea typeface="Calibri"/>
                <a:cs typeface="Calibri"/>
                <a:sym typeface="Calibri"/>
              </a:rPr>
              <a:t>ia</a:t>
            </a:r>
            <a:r>
              <a:rPr lang="cs" sz="2000" b="0" i="0" u="none" strike="noStrike" cap="none" dirty="0">
                <a:solidFill>
                  <a:srgbClr val="002060"/>
                </a:solidFill>
                <a:latin typeface="Calibri"/>
                <a:ea typeface="Calibri"/>
                <a:cs typeface="Calibri"/>
                <a:sym typeface="Calibri"/>
              </a:rPr>
              <a:t>t</a:t>
            </a:r>
            <a:r>
              <a:rPr lang="cs" sz="2000" dirty="0">
                <a:solidFill>
                  <a:srgbClr val="002060"/>
                </a:solidFill>
                <a:latin typeface="Calibri"/>
                <a:ea typeface="Calibri"/>
                <a:cs typeface="Calibri"/>
                <a:sym typeface="Calibri"/>
              </a:rPr>
              <a:t>o</a:t>
            </a:r>
            <a:r>
              <a:rPr lang="cs" sz="2000" b="0" i="0" u="none" strike="noStrike" cap="none" dirty="0">
                <a:solidFill>
                  <a:srgbClr val="002060"/>
                </a:solidFill>
                <a:latin typeface="Calibri"/>
                <a:ea typeface="Calibri"/>
                <a:cs typeface="Calibri"/>
                <a:sym typeface="Calibri"/>
              </a:rPr>
              <a:t>čníci</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3. - 5. ročník ZŠ </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8 až 11 </a:t>
            </a:r>
            <a:r>
              <a:rPr lang="cs" sz="2000" dirty="0">
                <a:solidFill>
                  <a:srgbClr val="002060"/>
                </a:solidFill>
                <a:latin typeface="Calibri"/>
                <a:ea typeface="Calibri"/>
                <a:cs typeface="Calibri"/>
                <a:sym typeface="Calibri"/>
              </a:rPr>
              <a:t>rokov</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12" name="Google Shape;212;p35"/>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213" name="Google Shape;213;p35"/>
          <p:cNvSpPr/>
          <p:nvPr/>
        </p:nvSpPr>
        <p:spPr>
          <a:xfrm>
            <a:off x="569450" y="11344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PLAY</a:t>
            </a:r>
            <a:endParaRPr sz="4000" b="0" i="0" u="none" strike="noStrike" cap="none">
              <a:solidFill>
                <a:srgbClr val="000000"/>
              </a:solidFill>
              <a:latin typeface="Arial"/>
              <a:ea typeface="Arial"/>
              <a:cs typeface="Arial"/>
              <a:sym typeface="Arial"/>
            </a:endParaRPr>
          </a:p>
        </p:txBody>
      </p:sp>
      <p:pic>
        <p:nvPicPr>
          <p:cNvPr id="214" name="Google Shape;214;p35" title="P-CZ-COVER-2024-04.jpg"/>
          <p:cNvPicPr preferRelativeResize="0"/>
          <p:nvPr/>
        </p:nvPicPr>
        <p:blipFill rotWithShape="1">
          <a:blip r:embed="rId3">
            <a:alphaModFix/>
          </a:blip>
          <a:srcRect t="109" b="119"/>
          <a:stretch/>
        </p:blipFill>
        <p:spPr>
          <a:xfrm rot="1871436">
            <a:off x="5744678" y="2742191"/>
            <a:ext cx="2524794" cy="3547720"/>
          </a:xfrm>
          <a:prstGeom prst="rect">
            <a:avLst/>
          </a:prstGeom>
          <a:noFill/>
          <a:ln>
            <a:noFill/>
          </a:ln>
          <a:effectLst>
            <a:outerShdw blurRad="114300" dist="38100" dir="5400000" algn="bl" rotWithShape="0">
              <a:srgbClr val="000000">
                <a:alpha val="49800"/>
              </a:srgbClr>
            </a:outerShdw>
          </a:effectLst>
        </p:spPr>
      </p:pic>
      <p:pic>
        <p:nvPicPr>
          <p:cNvPr id="215" name="Google Shape;215;p35" title="P-CZ-COVER-2024-11.jpg"/>
          <p:cNvPicPr preferRelativeResize="0"/>
          <p:nvPr/>
        </p:nvPicPr>
        <p:blipFill rotWithShape="1">
          <a:blip r:embed="rId4">
            <a:alphaModFix/>
          </a:blip>
          <a:srcRect/>
          <a:stretch/>
        </p:blipFill>
        <p:spPr>
          <a:xfrm rot="-482348">
            <a:off x="3790575" y="2040550"/>
            <a:ext cx="2583575" cy="3638524"/>
          </a:xfrm>
          <a:prstGeom prst="rect">
            <a:avLst/>
          </a:prstGeom>
          <a:noFill/>
          <a:ln>
            <a:noFill/>
          </a:ln>
          <a:effectLst>
            <a:outerShdw blurRad="85725" dist="57150" dir="5400000" algn="bl" rotWithShape="0">
              <a:srgbClr val="000000">
                <a:alpha val="498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36" title="4-5-P-CZ-MAG-2025-01.jpg"/>
          <p:cNvPicPr preferRelativeResize="0"/>
          <p:nvPr/>
        </p:nvPicPr>
        <p:blipFill rotWithShape="1">
          <a:blip r:embed="rId3">
            <a:alphaModFix/>
          </a:blip>
          <a:srcRect t="9" b="9"/>
          <a:stretch/>
        </p:blipFill>
        <p:spPr>
          <a:xfrm rot="258450">
            <a:off x="4591743" y="2414842"/>
            <a:ext cx="3990235" cy="2821241"/>
          </a:xfrm>
          <a:prstGeom prst="rect">
            <a:avLst/>
          </a:prstGeom>
          <a:noFill/>
          <a:ln>
            <a:noFill/>
          </a:ln>
        </p:spPr>
      </p:pic>
      <p:sp>
        <p:nvSpPr>
          <p:cNvPr id="222" name="Google Shape;222;p36"/>
          <p:cNvSpPr/>
          <p:nvPr/>
        </p:nvSpPr>
        <p:spPr>
          <a:xfrm>
            <a:off x="560175" y="2320525"/>
            <a:ext cx="3931800" cy="3345000"/>
          </a:xfrm>
          <a:prstGeom prst="rect">
            <a:avLst/>
          </a:prstGeom>
          <a:noFill/>
          <a:ln>
            <a:noFill/>
          </a:ln>
        </p:spPr>
        <p:txBody>
          <a:bodyPr spcFirstLastPara="1" wrap="square" lIns="0" tIns="0" rIns="0" bIns="0" anchor="t" anchorCtr="0">
            <a:noAutofit/>
          </a:bodyPr>
          <a:lstStyle/>
          <a:p>
            <a:pPr marL="457200" marR="0" lvl="0" indent="-342900" algn="l" rtl="0">
              <a:lnSpc>
                <a:spcPct val="100000"/>
              </a:lnSpc>
              <a:spcBef>
                <a:spcPts val="0"/>
              </a:spcBef>
              <a:spcAft>
                <a:spcPts val="0"/>
              </a:spcAft>
              <a:buClr>
                <a:srgbClr val="002060"/>
              </a:buClr>
              <a:buSzPts val="1800"/>
              <a:buFont typeface="Calibri"/>
              <a:buChar char="●"/>
            </a:pPr>
            <a:r>
              <a:rPr lang="cs" sz="1800" b="1">
                <a:solidFill>
                  <a:srgbClr val="002060"/>
                </a:solidFill>
                <a:latin typeface="Calibri"/>
                <a:ea typeface="Calibri"/>
                <a:cs typeface="Calibri"/>
                <a:sym typeface="Calibri"/>
              </a:rPr>
              <a:t>j</a:t>
            </a:r>
            <a:r>
              <a:rPr lang="cs" sz="1800" b="1" i="0" u="none" strike="noStrike" cap="none">
                <a:solidFill>
                  <a:srgbClr val="002060"/>
                </a:solidFill>
                <a:latin typeface="Calibri"/>
                <a:ea typeface="Calibri"/>
                <a:cs typeface="Calibri"/>
                <a:sym typeface="Calibri"/>
              </a:rPr>
              <a:t>azykové hry, zábavné jazykové aktivity, p</a:t>
            </a:r>
            <a:r>
              <a:rPr lang="cs" sz="1800" b="1">
                <a:solidFill>
                  <a:srgbClr val="002060"/>
                </a:solidFill>
                <a:latin typeface="Calibri"/>
                <a:ea typeface="Calibri"/>
                <a:cs typeface="Calibri"/>
                <a:sym typeface="Calibri"/>
              </a:rPr>
              <a:t>r</a:t>
            </a:r>
            <a:r>
              <a:rPr lang="cs" sz="1800" b="1" i="0" u="none" strike="noStrike" cap="none">
                <a:solidFill>
                  <a:srgbClr val="002060"/>
                </a:solidFill>
                <a:latin typeface="Calibri"/>
                <a:ea typeface="Calibri"/>
                <a:cs typeface="Calibri"/>
                <a:sym typeface="Calibri"/>
              </a:rPr>
              <a:t>íb</a:t>
            </a:r>
            <a:r>
              <a:rPr lang="cs" sz="1800" b="1">
                <a:solidFill>
                  <a:srgbClr val="002060"/>
                </a:solidFill>
                <a:latin typeface="Calibri"/>
                <a:ea typeface="Calibri"/>
                <a:cs typeface="Calibri"/>
                <a:sym typeface="Calibri"/>
              </a:rPr>
              <a:t>e</a:t>
            </a:r>
            <a:r>
              <a:rPr lang="cs" sz="1800" b="1" i="0" u="none" strike="noStrike" cap="none">
                <a:solidFill>
                  <a:srgbClr val="002060"/>
                </a:solidFill>
                <a:latin typeface="Calibri"/>
                <a:ea typeface="Calibri"/>
                <a:cs typeface="Calibri"/>
                <a:sym typeface="Calibri"/>
              </a:rPr>
              <a:t>hy </a:t>
            </a:r>
            <a:r>
              <a:rPr lang="cs" sz="1800" b="0" i="0" u="none" strike="noStrike" cap="none">
                <a:solidFill>
                  <a:srgbClr val="002060"/>
                </a:solidFill>
                <a:latin typeface="Calibri"/>
                <a:ea typeface="Calibri"/>
                <a:cs typeface="Calibri"/>
                <a:sym typeface="Calibri"/>
              </a:rPr>
              <a:t>- d</a:t>
            </a:r>
            <a:r>
              <a:rPr lang="cs" sz="1800">
                <a:solidFill>
                  <a:srgbClr val="002060"/>
                </a:solidFill>
                <a:latin typeface="Calibri"/>
                <a:ea typeface="Calibri"/>
                <a:cs typeface="Calibri"/>
                <a:sym typeface="Calibri"/>
              </a:rPr>
              <a:t>ô</a:t>
            </a:r>
            <a:r>
              <a:rPr lang="cs" sz="1800" b="0" i="0" u="none" strike="noStrike" cap="none">
                <a:solidFill>
                  <a:srgbClr val="002060"/>
                </a:solidFill>
                <a:latin typeface="Calibri"/>
                <a:ea typeface="Calibri"/>
                <a:cs typeface="Calibri"/>
                <a:sym typeface="Calibri"/>
              </a:rPr>
              <a:t>raz na hravos</a:t>
            </a:r>
            <a:r>
              <a:rPr lang="cs" sz="1800">
                <a:solidFill>
                  <a:srgbClr val="002060"/>
                </a:solidFill>
                <a:latin typeface="Calibri"/>
                <a:ea typeface="Calibri"/>
                <a:cs typeface="Calibri"/>
                <a:sym typeface="Calibri"/>
              </a:rPr>
              <a:t>ť</a:t>
            </a:r>
            <a:r>
              <a:rPr lang="cs" sz="1800" b="0" i="0" u="none" strike="noStrike" cap="none">
                <a:solidFill>
                  <a:srgbClr val="002060"/>
                </a:solidFill>
                <a:latin typeface="Calibri"/>
                <a:ea typeface="Calibri"/>
                <a:cs typeface="Calibri"/>
                <a:sym typeface="Calibri"/>
              </a:rPr>
              <a:t>, kreativitu a zapojen</a:t>
            </a:r>
            <a:r>
              <a:rPr lang="cs" sz="1800">
                <a:solidFill>
                  <a:srgbClr val="002060"/>
                </a:solidFill>
                <a:latin typeface="Calibri"/>
                <a:ea typeface="Calibri"/>
                <a:cs typeface="Calibri"/>
                <a:sym typeface="Calibri"/>
              </a:rPr>
              <a:t>ie</a:t>
            </a:r>
            <a:r>
              <a:rPr lang="cs" sz="1800" b="0" i="0" u="none" strike="noStrike" cap="none">
                <a:solidFill>
                  <a:srgbClr val="002060"/>
                </a:solidFill>
                <a:latin typeface="Calibri"/>
                <a:ea typeface="Calibri"/>
                <a:cs typeface="Calibri"/>
                <a:sym typeface="Calibri"/>
              </a:rPr>
              <a:t> všetkých </a:t>
            </a:r>
            <a:r>
              <a:rPr lang="cs" sz="1800">
                <a:solidFill>
                  <a:srgbClr val="002060"/>
                </a:solidFill>
                <a:latin typeface="Calibri"/>
                <a:ea typeface="Calibri"/>
                <a:cs typeface="Calibri"/>
                <a:sym typeface="Calibri"/>
              </a:rPr>
              <a:t>z</a:t>
            </a:r>
            <a:r>
              <a:rPr lang="cs" sz="1800" b="0" i="0" u="none" strike="noStrike" cap="none">
                <a:solidFill>
                  <a:srgbClr val="002060"/>
                </a:solidFill>
                <a:latin typeface="Calibri"/>
                <a:ea typeface="Calibri"/>
                <a:cs typeface="Calibri"/>
                <a:sym typeface="Calibri"/>
              </a:rPr>
              <a:t>mysl</a:t>
            </a:r>
            <a:r>
              <a:rPr lang="cs" sz="1800">
                <a:solidFill>
                  <a:srgbClr val="002060"/>
                </a:solidFill>
                <a:latin typeface="Calibri"/>
                <a:ea typeface="Calibri"/>
                <a:cs typeface="Calibri"/>
                <a:sym typeface="Calibri"/>
              </a:rPr>
              <a:t>ov</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t</a:t>
            </a:r>
            <a:r>
              <a:rPr lang="cs" sz="1800" b="0" i="0" u="none" strike="noStrike" cap="none">
                <a:solidFill>
                  <a:srgbClr val="002060"/>
                </a:solidFill>
                <a:latin typeface="Calibri"/>
                <a:ea typeface="Calibri"/>
                <a:cs typeface="Calibri"/>
                <a:sym typeface="Calibri"/>
              </a:rPr>
              <a:t>ematická, ucelená </a:t>
            </a:r>
            <a:r>
              <a:rPr lang="cs" sz="1800" b="1" i="0" u="none" strike="noStrike" cap="none">
                <a:solidFill>
                  <a:srgbClr val="002060"/>
                </a:solidFill>
                <a:latin typeface="Calibri"/>
                <a:ea typeface="Calibri"/>
                <a:cs typeface="Calibri"/>
                <a:sym typeface="Calibri"/>
              </a:rPr>
              <a:t>slovn</a:t>
            </a:r>
            <a:r>
              <a:rPr lang="cs" sz="1800" b="1">
                <a:solidFill>
                  <a:srgbClr val="002060"/>
                </a:solidFill>
                <a:latin typeface="Calibri"/>
                <a:ea typeface="Calibri"/>
                <a:cs typeface="Calibri"/>
                <a:sym typeface="Calibri"/>
              </a:rPr>
              <a:t>á</a:t>
            </a:r>
            <a:r>
              <a:rPr lang="cs" sz="1800" b="1" i="0" u="none" strike="noStrike" cap="none">
                <a:solidFill>
                  <a:srgbClr val="002060"/>
                </a:solidFill>
                <a:latin typeface="Calibri"/>
                <a:ea typeface="Calibri"/>
                <a:cs typeface="Calibri"/>
                <a:sym typeface="Calibri"/>
              </a:rPr>
              <a:t> zásoba a gramatika</a:t>
            </a:r>
            <a:r>
              <a:rPr lang="cs" sz="1800" b="0" i="0" u="none" strike="noStrike" cap="none">
                <a:solidFill>
                  <a:srgbClr val="002060"/>
                </a:solidFill>
                <a:latin typeface="Calibri"/>
                <a:ea typeface="Calibri"/>
                <a:cs typeface="Calibri"/>
                <a:sym typeface="Calibri"/>
              </a:rPr>
              <a:t> v každ</a:t>
            </a:r>
            <a:r>
              <a:rPr lang="cs" sz="1800">
                <a:solidFill>
                  <a:srgbClr val="002060"/>
                </a:solidFill>
                <a:latin typeface="Calibri"/>
                <a:ea typeface="Calibri"/>
                <a:cs typeface="Calibri"/>
                <a:sym typeface="Calibri"/>
              </a:rPr>
              <a:t>o</a:t>
            </a:r>
            <a:r>
              <a:rPr lang="cs" sz="1800" b="0" i="0" u="none" strike="noStrike" cap="none">
                <a:solidFill>
                  <a:srgbClr val="002060"/>
                </a:solidFill>
                <a:latin typeface="Calibri"/>
                <a:ea typeface="Calibri"/>
                <a:cs typeface="Calibri"/>
                <a:sym typeface="Calibri"/>
              </a:rPr>
              <a:t>m čísle (</a:t>
            </a:r>
            <a:r>
              <a:rPr lang="cs" sz="1800">
                <a:solidFill>
                  <a:srgbClr val="002060"/>
                </a:solidFill>
                <a:latin typeface="Calibri"/>
                <a:ea typeface="Calibri"/>
                <a:cs typeface="Calibri"/>
                <a:sym typeface="Calibri"/>
              </a:rPr>
              <a:t>Š</a:t>
            </a:r>
            <a:r>
              <a:rPr lang="cs" sz="1800" b="0" i="0" u="none" strike="noStrike" cap="none">
                <a:solidFill>
                  <a:srgbClr val="002060"/>
                </a:solidFill>
                <a:latin typeface="Calibri"/>
                <a:ea typeface="Calibri"/>
                <a:cs typeface="Calibri"/>
                <a:sym typeface="Calibri"/>
              </a:rPr>
              <a:t>VP)</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moderná metodika</a:t>
            </a:r>
            <a:endParaRPr sz="180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dô</a:t>
            </a:r>
            <a:r>
              <a:rPr lang="cs" sz="1800" b="0" i="0" u="none" strike="noStrike" cap="none">
                <a:solidFill>
                  <a:srgbClr val="002060"/>
                </a:solidFill>
                <a:latin typeface="Calibri"/>
                <a:ea typeface="Calibri"/>
                <a:cs typeface="Calibri"/>
                <a:sym typeface="Calibri"/>
              </a:rPr>
              <a:t>raz na grafické </a:t>
            </a:r>
            <a:r>
              <a:rPr lang="cs" sz="1800">
                <a:solidFill>
                  <a:srgbClr val="002060"/>
                </a:solidFill>
                <a:latin typeface="Calibri"/>
                <a:ea typeface="Calibri"/>
                <a:cs typeface="Calibri"/>
                <a:sym typeface="Calibri"/>
              </a:rPr>
              <a:t>prevedenie</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dô</a:t>
            </a:r>
            <a:r>
              <a:rPr lang="cs" sz="1800" b="0" i="0" u="none" strike="noStrike" cap="none">
                <a:solidFill>
                  <a:srgbClr val="002060"/>
                </a:solidFill>
                <a:latin typeface="Calibri"/>
                <a:ea typeface="Calibri"/>
                <a:cs typeface="Calibri"/>
                <a:sym typeface="Calibri"/>
              </a:rPr>
              <a:t>raz na čít</a:t>
            </a:r>
            <a:r>
              <a:rPr lang="cs" sz="1800">
                <a:solidFill>
                  <a:srgbClr val="002060"/>
                </a:solidFill>
                <a:latin typeface="Calibri"/>
                <a:ea typeface="Calibri"/>
                <a:cs typeface="Calibri"/>
                <a:sym typeface="Calibri"/>
              </a:rPr>
              <a:t>a</a:t>
            </a:r>
            <a:r>
              <a:rPr lang="cs" sz="1800" b="0" i="0" u="none" strike="noStrike" cap="none">
                <a:solidFill>
                  <a:srgbClr val="002060"/>
                </a:solidFill>
                <a:latin typeface="Calibri"/>
                <a:ea typeface="Calibri"/>
                <a:cs typeface="Calibri"/>
                <a:sym typeface="Calibri"/>
              </a:rPr>
              <a:t>n</a:t>
            </a:r>
            <a:r>
              <a:rPr lang="cs" sz="1800">
                <a:solidFill>
                  <a:srgbClr val="002060"/>
                </a:solidFill>
                <a:latin typeface="Calibri"/>
                <a:ea typeface="Calibri"/>
                <a:cs typeface="Calibri"/>
                <a:sym typeface="Calibri"/>
              </a:rPr>
              <a:t>ie</a:t>
            </a:r>
            <a:r>
              <a:rPr lang="cs" sz="1800" b="0" i="0" u="none" strike="noStrike" cap="none">
                <a:solidFill>
                  <a:srgbClr val="002060"/>
                </a:solidFill>
                <a:latin typeface="Calibri"/>
                <a:ea typeface="Calibri"/>
                <a:cs typeface="Calibri"/>
                <a:sym typeface="Calibri"/>
              </a:rPr>
              <a:t>, </a:t>
            </a:r>
            <a:r>
              <a:rPr lang="cs" sz="1800">
                <a:solidFill>
                  <a:srgbClr val="002060"/>
                </a:solidFill>
                <a:latin typeface="Calibri"/>
                <a:ea typeface="Calibri"/>
                <a:cs typeface="Calibri"/>
                <a:sym typeface="Calibri"/>
              </a:rPr>
              <a:t>počúvanie</a:t>
            </a:r>
            <a:r>
              <a:rPr lang="cs" sz="1800" b="0" i="0" u="none" strike="noStrike" cap="none">
                <a:solidFill>
                  <a:srgbClr val="002060"/>
                </a:solidFill>
                <a:latin typeface="Calibri"/>
                <a:ea typeface="Calibri"/>
                <a:cs typeface="Calibri"/>
                <a:sym typeface="Calibri"/>
              </a:rPr>
              <a:t> a </a:t>
            </a:r>
            <a:r>
              <a:rPr lang="cs" sz="1800">
                <a:solidFill>
                  <a:srgbClr val="002060"/>
                </a:solidFill>
                <a:latin typeface="Calibri"/>
                <a:ea typeface="Calibri"/>
                <a:cs typeface="Calibri"/>
                <a:sym typeface="Calibri"/>
              </a:rPr>
              <a:t>rozprávanie</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s</a:t>
            </a:r>
            <a:r>
              <a:rPr lang="cs" sz="1800" b="0" i="0" u="none" strike="noStrike" cap="none">
                <a:solidFill>
                  <a:srgbClr val="002060"/>
                </a:solidFill>
                <a:latin typeface="Calibri"/>
                <a:ea typeface="Calibri"/>
                <a:cs typeface="Calibri"/>
                <a:sym typeface="Calibri"/>
              </a:rPr>
              <a:t>kupinové projekty</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a:solidFill>
                  <a:srgbClr val="002060"/>
                </a:solidFill>
                <a:latin typeface="Calibri"/>
                <a:ea typeface="Calibri"/>
                <a:cs typeface="Calibri"/>
                <a:sym typeface="Calibri"/>
              </a:rPr>
              <a:t>j</a:t>
            </a:r>
            <a:r>
              <a:rPr lang="cs" sz="1800" b="0" i="0" u="none" strike="noStrike" cap="none">
                <a:solidFill>
                  <a:srgbClr val="002060"/>
                </a:solidFill>
                <a:latin typeface="Calibri"/>
                <a:ea typeface="Calibri"/>
                <a:cs typeface="Calibri"/>
                <a:sym typeface="Calibri"/>
              </a:rPr>
              <a:t>azykové </a:t>
            </a:r>
            <a:r>
              <a:rPr lang="cs" sz="1800" b="1" i="0" u="none" strike="noStrike" cap="none">
                <a:solidFill>
                  <a:srgbClr val="002060"/>
                </a:solidFill>
                <a:latin typeface="Calibri"/>
                <a:ea typeface="Calibri"/>
                <a:cs typeface="Calibri"/>
                <a:sym typeface="Calibri"/>
              </a:rPr>
              <a:t>testy</a:t>
            </a:r>
            <a:r>
              <a:rPr lang="cs" sz="1800" b="0" i="0" u="none" strike="noStrike" cap="none">
                <a:solidFill>
                  <a:srgbClr val="002060"/>
                </a:solidFill>
                <a:latin typeface="Calibri"/>
                <a:ea typeface="Calibri"/>
                <a:cs typeface="Calibri"/>
                <a:sym typeface="Calibri"/>
              </a:rPr>
              <a:t> (A0+)</a:t>
            </a:r>
            <a:endParaRPr sz="18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223" name="Google Shape;223;p36"/>
          <p:cNvSpPr txBox="1"/>
          <p:nvPr/>
        </p:nvSpPr>
        <p:spPr>
          <a:xfrm>
            <a:off x="2823200" y="5848300"/>
            <a:ext cx="5909400" cy="675000"/>
          </a:xfrm>
          <a:prstGeom prst="rect">
            <a:avLst/>
          </a:prstGeom>
          <a:noFill/>
          <a:ln>
            <a:noFill/>
          </a:ln>
        </p:spPr>
        <p:txBody>
          <a:bodyPr spcFirstLastPara="1" wrap="square" lIns="91425" tIns="45700" rIns="91425" bIns="45700" anchor="t" anchorCtr="0">
            <a:spAutoFit/>
          </a:bodyPr>
          <a:lstStyle/>
          <a:p>
            <a:pPr marL="0" marR="0" lvl="0" indent="0" algn="l" rtl="0">
              <a:lnSpc>
                <a:spcPct val="107916"/>
              </a:lnSpc>
              <a:spcBef>
                <a:spcPts val="0"/>
              </a:spcBef>
              <a:spcAft>
                <a:spcPts val="0"/>
              </a:spcAft>
              <a:buClr>
                <a:srgbClr val="000000"/>
              </a:buClr>
              <a:buSzPts val="1100"/>
              <a:buFont typeface="Arial"/>
              <a:buNone/>
            </a:pPr>
            <a:r>
              <a:rPr lang="cs" sz="1500" b="0" i="1" u="none" strike="noStrike" cap="none">
                <a:solidFill>
                  <a:schemeClr val="dk1"/>
                </a:solidFill>
                <a:latin typeface="Calibri"/>
                <a:ea typeface="Calibri"/>
                <a:cs typeface="Calibri"/>
                <a:sym typeface="Calibri"/>
              </a:rPr>
              <a:t>“Play exists to show young learners how English can open up new worlds.” </a:t>
            </a:r>
            <a:endParaRPr sz="1500" b="0" i="1" u="none" strike="noStrike" cap="none">
              <a:solidFill>
                <a:schemeClr val="dk1"/>
              </a:solidFill>
              <a:latin typeface="Calibri"/>
              <a:ea typeface="Calibri"/>
              <a:cs typeface="Calibri"/>
              <a:sym typeface="Calibri"/>
            </a:endParaRPr>
          </a:p>
          <a:p>
            <a:pPr marL="0" marR="0" lvl="0" indent="0" algn="l" rtl="0">
              <a:lnSpc>
                <a:spcPct val="107916"/>
              </a:lnSpc>
              <a:spcBef>
                <a:spcPts val="800"/>
              </a:spcBef>
              <a:spcAft>
                <a:spcPts val="800"/>
              </a:spcAft>
              <a:buClr>
                <a:srgbClr val="000000"/>
              </a:buClr>
              <a:buSzPts val="1100"/>
              <a:buFont typeface="Arial"/>
              <a:buNone/>
            </a:pPr>
            <a:r>
              <a:rPr lang="cs" sz="1500" b="0" i="0" u="none" strike="noStrike" cap="none">
                <a:solidFill>
                  <a:schemeClr val="dk1"/>
                </a:solidFill>
                <a:latin typeface="Calibri"/>
                <a:ea typeface="Calibri"/>
                <a:cs typeface="Calibri"/>
                <a:sym typeface="Calibri"/>
              </a:rPr>
              <a:t>Anastasia Mouser (zástupc</a:t>
            </a:r>
            <a:r>
              <a:rPr lang="cs" sz="1500">
                <a:solidFill>
                  <a:schemeClr val="dk1"/>
                </a:solidFill>
                <a:latin typeface="Calibri"/>
                <a:ea typeface="Calibri"/>
                <a:cs typeface="Calibri"/>
                <a:sym typeface="Calibri"/>
              </a:rPr>
              <a:t>a</a:t>
            </a:r>
            <a:r>
              <a:rPr lang="cs" sz="1500" b="0" i="0" u="none" strike="noStrike" cap="none">
                <a:solidFill>
                  <a:schemeClr val="dk1"/>
                </a:solidFill>
                <a:latin typeface="Calibri"/>
                <a:ea typeface="Calibri"/>
                <a:cs typeface="Calibri"/>
                <a:sym typeface="Calibri"/>
              </a:rPr>
              <a:t> šéfredaktora PLAY)</a:t>
            </a:r>
            <a:endParaRPr sz="1500" b="0" i="0" u="none" strike="noStrike" cap="none">
              <a:solidFill>
                <a:schemeClr val="dk1"/>
              </a:solidFill>
              <a:latin typeface="Calibri"/>
              <a:ea typeface="Calibri"/>
              <a:cs typeface="Calibri"/>
              <a:sym typeface="Calibri"/>
            </a:endParaRPr>
          </a:p>
        </p:txBody>
      </p:sp>
      <p:sp>
        <p:nvSpPr>
          <p:cNvPr id="224" name="Google Shape;224;p36"/>
          <p:cNvSpPr/>
          <p:nvPr/>
        </p:nvSpPr>
        <p:spPr>
          <a:xfrm>
            <a:off x="468000" y="806650"/>
            <a:ext cx="8208000" cy="1235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PLAY</a:t>
            </a:r>
            <a:endParaRPr sz="40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2500" b="0" i="1" u="none" strike="noStrike" cap="none">
                <a:solidFill>
                  <a:srgbClr val="2E75B5"/>
                </a:solidFill>
                <a:latin typeface="Calibri"/>
                <a:ea typeface="Calibri"/>
                <a:cs typeface="Calibri"/>
                <a:sym typeface="Calibri"/>
              </a:rPr>
              <a:t>Pomoc</a:t>
            </a:r>
            <a:r>
              <a:rPr lang="cs" sz="2500" i="1">
                <a:solidFill>
                  <a:srgbClr val="2E75B5"/>
                </a:solidFill>
                <a:latin typeface="Calibri"/>
                <a:ea typeface="Calibri"/>
                <a:cs typeface="Calibri"/>
                <a:sym typeface="Calibri"/>
              </a:rPr>
              <a:t>ou</a:t>
            </a:r>
            <a:r>
              <a:rPr lang="cs" sz="2500" b="0" i="1" u="none" strike="noStrike" cap="none">
                <a:solidFill>
                  <a:srgbClr val="2E75B5"/>
                </a:solidFill>
                <a:latin typeface="Calibri"/>
                <a:ea typeface="Calibri"/>
                <a:cs typeface="Calibri"/>
                <a:sym typeface="Calibri"/>
              </a:rPr>
              <a:t> hry pomáh</a:t>
            </a:r>
            <a:r>
              <a:rPr lang="cs" sz="2500" i="1">
                <a:solidFill>
                  <a:srgbClr val="2E75B5"/>
                </a:solidFill>
                <a:latin typeface="Calibri"/>
                <a:ea typeface="Calibri"/>
                <a:cs typeface="Calibri"/>
                <a:sym typeface="Calibri"/>
              </a:rPr>
              <a:t>a</a:t>
            </a:r>
            <a:r>
              <a:rPr lang="cs" sz="2500" b="0" i="1" u="none" strike="noStrike" cap="none">
                <a:solidFill>
                  <a:srgbClr val="2E75B5"/>
                </a:solidFill>
                <a:latin typeface="Calibri"/>
                <a:ea typeface="Calibri"/>
                <a:cs typeface="Calibri"/>
                <a:sym typeface="Calibri"/>
              </a:rPr>
              <a:t>me zač</a:t>
            </a:r>
            <a:r>
              <a:rPr lang="cs" sz="2500" i="1">
                <a:solidFill>
                  <a:srgbClr val="2E75B5"/>
                </a:solidFill>
                <a:latin typeface="Calibri"/>
                <a:ea typeface="Calibri"/>
                <a:cs typeface="Calibri"/>
                <a:sym typeface="Calibri"/>
              </a:rPr>
              <a:t>iatočníko</a:t>
            </a:r>
            <a:r>
              <a:rPr lang="cs" sz="2500" b="0" i="1" u="none" strike="noStrike" cap="none">
                <a:solidFill>
                  <a:srgbClr val="2E75B5"/>
                </a:solidFill>
                <a:latin typeface="Calibri"/>
                <a:ea typeface="Calibri"/>
                <a:cs typeface="Calibri"/>
                <a:sym typeface="Calibri"/>
              </a:rPr>
              <a:t>m s</a:t>
            </a:r>
            <a:r>
              <a:rPr lang="cs" sz="2500" i="1">
                <a:solidFill>
                  <a:srgbClr val="2E75B5"/>
                </a:solidFill>
                <a:latin typeface="Calibri"/>
                <a:ea typeface="Calibri"/>
                <a:cs typeface="Calibri"/>
                <a:sym typeface="Calibri"/>
              </a:rPr>
              <a:t>a</a:t>
            </a:r>
            <a:r>
              <a:rPr lang="cs" sz="2500" b="0" i="1" u="none" strike="noStrike" cap="none">
                <a:solidFill>
                  <a:srgbClr val="2E75B5"/>
                </a:solidFill>
                <a:latin typeface="Calibri"/>
                <a:ea typeface="Calibri"/>
                <a:cs typeface="Calibri"/>
                <a:sym typeface="Calibri"/>
              </a:rPr>
              <a:t> nadchn</a:t>
            </a:r>
            <a:r>
              <a:rPr lang="cs" sz="2500" i="1">
                <a:solidFill>
                  <a:srgbClr val="2E75B5"/>
                </a:solidFill>
                <a:latin typeface="Calibri"/>
                <a:ea typeface="Calibri"/>
                <a:cs typeface="Calibri"/>
                <a:sym typeface="Calibri"/>
              </a:rPr>
              <a:t>úť</a:t>
            </a:r>
            <a:r>
              <a:rPr lang="cs" sz="2500" b="0" i="1" u="none" strike="noStrike" cap="none">
                <a:solidFill>
                  <a:srgbClr val="2E75B5"/>
                </a:solidFill>
                <a:latin typeface="Calibri"/>
                <a:ea typeface="Calibri"/>
                <a:cs typeface="Calibri"/>
                <a:sym typeface="Calibri"/>
              </a:rPr>
              <a:t> pr</a:t>
            </a:r>
            <a:r>
              <a:rPr lang="cs" sz="2500" i="1">
                <a:solidFill>
                  <a:srgbClr val="2E75B5"/>
                </a:solidFill>
                <a:latin typeface="Calibri"/>
                <a:ea typeface="Calibri"/>
                <a:cs typeface="Calibri"/>
                <a:sym typeface="Calibri"/>
              </a:rPr>
              <a:t>e</a:t>
            </a:r>
            <a:r>
              <a:rPr lang="cs" sz="2500" b="0" i="1" u="none" strike="noStrike" cap="none">
                <a:solidFill>
                  <a:srgbClr val="2E75B5"/>
                </a:solidFill>
                <a:latin typeface="Calibri"/>
                <a:ea typeface="Calibri"/>
                <a:cs typeface="Calibri"/>
                <a:sym typeface="Calibri"/>
              </a:rPr>
              <a:t> rozvoj  angličtiny.</a:t>
            </a:r>
            <a:endParaRPr sz="25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7"/>
          <p:cNvSpPr/>
          <p:nvPr/>
        </p:nvSpPr>
        <p:spPr>
          <a:xfrm>
            <a:off x="514350" y="2523975"/>
            <a:ext cx="3794100" cy="3155100"/>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A1-A2 SERR - pokročilí zač</a:t>
            </a:r>
            <a:r>
              <a:rPr lang="cs" sz="2000" dirty="0">
                <a:solidFill>
                  <a:srgbClr val="002060"/>
                </a:solidFill>
                <a:latin typeface="Calibri"/>
                <a:ea typeface="Calibri"/>
                <a:cs typeface="Calibri"/>
                <a:sym typeface="Calibri"/>
              </a:rPr>
              <a:t>ia</a:t>
            </a:r>
            <a:r>
              <a:rPr lang="cs" sz="2000" b="0" i="0" u="none" strike="noStrike" cap="none" dirty="0">
                <a:solidFill>
                  <a:srgbClr val="002060"/>
                </a:solidFill>
                <a:latin typeface="Calibri"/>
                <a:ea typeface="Calibri"/>
                <a:cs typeface="Calibri"/>
                <a:sym typeface="Calibri"/>
              </a:rPr>
              <a:t>t</a:t>
            </a:r>
            <a:r>
              <a:rPr lang="cs" sz="2000" dirty="0">
                <a:solidFill>
                  <a:srgbClr val="002060"/>
                </a:solidFill>
                <a:latin typeface="Calibri"/>
                <a:ea typeface="Calibri"/>
                <a:cs typeface="Calibri"/>
                <a:sym typeface="Calibri"/>
              </a:rPr>
              <a:t>o</a:t>
            </a:r>
            <a:r>
              <a:rPr lang="cs" sz="2000" b="0" i="0" u="none" strike="noStrike" cap="none" dirty="0">
                <a:solidFill>
                  <a:srgbClr val="002060"/>
                </a:solidFill>
                <a:latin typeface="Calibri"/>
                <a:ea typeface="Calibri"/>
                <a:cs typeface="Calibri"/>
                <a:sym typeface="Calibri"/>
              </a:rPr>
              <a:t>čníci</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5. - 7. ročník ZŠ </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11 až 14 </a:t>
            </a:r>
            <a:r>
              <a:rPr lang="cs" sz="2000" dirty="0">
                <a:solidFill>
                  <a:srgbClr val="002060"/>
                </a:solidFill>
                <a:latin typeface="Calibri"/>
                <a:ea typeface="Calibri"/>
                <a:cs typeface="Calibri"/>
                <a:sym typeface="Calibri"/>
              </a:rPr>
              <a:t>rokov</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31" name="Google Shape;231;p37"/>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232" name="Google Shape;232;p37"/>
          <p:cNvSpPr/>
          <p:nvPr/>
        </p:nvSpPr>
        <p:spPr>
          <a:xfrm>
            <a:off x="569450" y="11344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READY</a:t>
            </a:r>
            <a:endParaRPr sz="4000" b="0" i="0" u="none" strike="noStrike" cap="none">
              <a:solidFill>
                <a:srgbClr val="000000"/>
              </a:solidFill>
              <a:latin typeface="Arial"/>
              <a:ea typeface="Arial"/>
              <a:cs typeface="Arial"/>
              <a:sym typeface="Arial"/>
            </a:endParaRPr>
          </a:p>
        </p:txBody>
      </p:sp>
      <p:pic>
        <p:nvPicPr>
          <p:cNvPr id="233" name="Google Shape;233;p37" title="R-CZ-COVER-2023-10.jpg"/>
          <p:cNvPicPr preferRelativeResize="0"/>
          <p:nvPr/>
        </p:nvPicPr>
        <p:blipFill rotWithShape="1">
          <a:blip r:embed="rId3">
            <a:alphaModFix/>
          </a:blip>
          <a:srcRect/>
          <a:stretch/>
        </p:blipFill>
        <p:spPr>
          <a:xfrm>
            <a:off x="3630552" y="2102550"/>
            <a:ext cx="2421673" cy="3410499"/>
          </a:xfrm>
          <a:prstGeom prst="rect">
            <a:avLst/>
          </a:prstGeom>
          <a:noFill/>
          <a:ln>
            <a:noFill/>
          </a:ln>
          <a:effectLst>
            <a:outerShdw blurRad="85725" dist="57150" dir="5400000" algn="bl" rotWithShape="0">
              <a:srgbClr val="000000">
                <a:alpha val="49800"/>
              </a:srgbClr>
            </a:outerShdw>
          </a:effectLst>
        </p:spPr>
      </p:pic>
      <p:pic>
        <p:nvPicPr>
          <p:cNvPr id="234" name="Google Shape;234;p37" title="R-CZ-COVER-2023-12.jpg"/>
          <p:cNvPicPr preferRelativeResize="0"/>
          <p:nvPr/>
        </p:nvPicPr>
        <p:blipFill rotWithShape="1">
          <a:blip r:embed="rId4">
            <a:alphaModFix/>
          </a:blip>
          <a:srcRect/>
          <a:stretch/>
        </p:blipFill>
        <p:spPr>
          <a:xfrm rot="1871435">
            <a:off x="5618004" y="2596006"/>
            <a:ext cx="2325541" cy="3267739"/>
          </a:xfrm>
          <a:prstGeom prst="rect">
            <a:avLst/>
          </a:prstGeom>
          <a:noFill/>
          <a:ln>
            <a:noFill/>
          </a:ln>
          <a:effectLst>
            <a:outerShdw blurRad="114300" dist="38100" dir="5400000" algn="bl" rotWithShape="0">
              <a:srgbClr val="000000">
                <a:alpha val="49800"/>
              </a:srgbClr>
            </a:outerShdw>
          </a:effectLst>
        </p:spPr>
      </p:pic>
      <p:sp>
        <p:nvSpPr>
          <p:cNvPr id="235" name="Google Shape;235;p37"/>
          <p:cNvSpPr txBox="1"/>
          <p:nvPr/>
        </p:nvSpPr>
        <p:spPr>
          <a:xfrm>
            <a:off x="401125" y="5513050"/>
            <a:ext cx="2594700" cy="5145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Uká</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ž</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ka videa - </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decembr</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ový READY</a:t>
            </a:r>
            <a:endParaRPr sz="1300" b="1" i="0" u="none" strike="noStrike" cap="none">
              <a:solidFill>
                <a:schemeClr val="lt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38" title="16-17 R-CZ-MAG-2024-12.jpg"/>
          <p:cNvPicPr preferRelativeResize="0"/>
          <p:nvPr/>
        </p:nvPicPr>
        <p:blipFill rotWithShape="1">
          <a:blip r:embed="rId3">
            <a:alphaModFix amt="87000"/>
          </a:blip>
          <a:srcRect/>
          <a:stretch/>
        </p:blipFill>
        <p:spPr>
          <a:xfrm rot="258451">
            <a:off x="4707258" y="2503199"/>
            <a:ext cx="3871411" cy="2737226"/>
          </a:xfrm>
          <a:prstGeom prst="rect">
            <a:avLst/>
          </a:prstGeom>
          <a:noFill/>
          <a:ln>
            <a:noFill/>
          </a:ln>
        </p:spPr>
      </p:pic>
      <p:sp>
        <p:nvSpPr>
          <p:cNvPr id="242" name="Google Shape;242;p38"/>
          <p:cNvSpPr/>
          <p:nvPr/>
        </p:nvSpPr>
        <p:spPr>
          <a:xfrm>
            <a:off x="525900" y="2350400"/>
            <a:ext cx="3931800" cy="3357600"/>
          </a:xfrm>
          <a:prstGeom prst="rect">
            <a:avLst/>
          </a:prstGeom>
          <a:noFill/>
          <a:ln>
            <a:noFill/>
          </a:ln>
        </p:spPr>
        <p:txBody>
          <a:bodyPr spcFirstLastPara="1" wrap="square" lIns="0" tIns="0" rIns="0" bIns="0" anchor="t" anchorCtr="0">
            <a:noAutofit/>
          </a:bodyPr>
          <a:lstStyle/>
          <a:p>
            <a:pPr marL="457200" marR="0" lvl="0" indent="-342900" algn="l" rtl="0">
              <a:lnSpc>
                <a:spcPct val="100000"/>
              </a:lnSpc>
              <a:spcBef>
                <a:spcPts val="0"/>
              </a:spcBef>
              <a:spcAft>
                <a:spcPts val="0"/>
              </a:spcAft>
              <a:buClr>
                <a:srgbClr val="002060"/>
              </a:buClr>
              <a:buSzPts val="1800"/>
              <a:buFont typeface="Calibri"/>
              <a:buChar char="●"/>
            </a:pPr>
            <a:r>
              <a:rPr lang="cs" sz="1800" b="1" dirty="0">
                <a:solidFill>
                  <a:srgbClr val="002060"/>
                </a:solidFill>
                <a:latin typeface="Calibri"/>
                <a:ea typeface="Calibri"/>
                <a:cs typeface="Calibri"/>
                <a:sym typeface="Calibri"/>
              </a:rPr>
              <a:t>m</a:t>
            </a:r>
            <a:r>
              <a:rPr lang="cs" sz="1800" b="1" i="0" u="none" strike="noStrike" cap="none" dirty="0">
                <a:solidFill>
                  <a:srgbClr val="002060"/>
                </a:solidFill>
                <a:latin typeface="Calibri"/>
                <a:ea typeface="Calibri"/>
                <a:cs typeface="Calibri"/>
                <a:sym typeface="Calibri"/>
              </a:rPr>
              <a:t>otivuj</a:t>
            </a:r>
            <a:r>
              <a:rPr lang="cs" sz="1800" b="1" dirty="0">
                <a:solidFill>
                  <a:srgbClr val="002060"/>
                </a:solidFill>
                <a:latin typeface="Calibri"/>
                <a:ea typeface="Calibri"/>
                <a:cs typeface="Calibri"/>
                <a:sym typeface="Calibri"/>
              </a:rPr>
              <a:t>ú</a:t>
            </a:r>
            <a:r>
              <a:rPr lang="cs" sz="1800" b="1" i="0" u="none" strike="noStrike" cap="none" dirty="0">
                <a:solidFill>
                  <a:srgbClr val="002060"/>
                </a:solidFill>
                <a:latin typeface="Calibri"/>
                <a:ea typeface="Calibri"/>
                <a:cs typeface="Calibri"/>
                <a:sym typeface="Calibri"/>
              </a:rPr>
              <a:t>c</a:t>
            </a:r>
            <a:r>
              <a:rPr lang="cs" sz="1800" b="1" dirty="0">
                <a:solidFill>
                  <a:srgbClr val="002060"/>
                </a:solidFill>
                <a:latin typeface="Calibri"/>
                <a:ea typeface="Calibri"/>
                <a:cs typeface="Calibri"/>
                <a:sym typeface="Calibri"/>
              </a:rPr>
              <a:t>e</a:t>
            </a:r>
            <a:r>
              <a:rPr lang="cs" sz="1800" b="1" i="0" u="none" strike="noStrike" cap="none" dirty="0">
                <a:solidFill>
                  <a:srgbClr val="002060"/>
                </a:solidFill>
                <a:latin typeface="Calibri"/>
                <a:ea typeface="Calibri"/>
                <a:cs typeface="Calibri"/>
                <a:sym typeface="Calibri"/>
              </a:rPr>
              <a:t> tém</a:t>
            </a:r>
            <a:r>
              <a:rPr lang="cs" sz="1800" b="1" dirty="0">
                <a:solidFill>
                  <a:srgbClr val="002060"/>
                </a:solidFill>
                <a:latin typeface="Calibri"/>
                <a:ea typeface="Calibri"/>
                <a:cs typeface="Calibri"/>
                <a:sym typeface="Calibri"/>
              </a:rPr>
              <a:t>y</a:t>
            </a:r>
            <a:r>
              <a:rPr lang="cs" sz="1800" b="1" i="0" u="none" strike="noStrike" cap="none" dirty="0">
                <a:solidFill>
                  <a:srgbClr val="002060"/>
                </a:solidFill>
                <a:latin typeface="Calibri"/>
                <a:ea typeface="Calibri"/>
                <a:cs typeface="Calibri"/>
                <a:sym typeface="Calibri"/>
              </a:rPr>
              <a:t> pr</a:t>
            </a:r>
            <a:r>
              <a:rPr lang="cs" sz="1800" b="1" dirty="0">
                <a:solidFill>
                  <a:srgbClr val="002060"/>
                </a:solidFill>
                <a:latin typeface="Calibri"/>
                <a:ea typeface="Calibri"/>
                <a:cs typeface="Calibri"/>
                <a:sym typeface="Calibri"/>
              </a:rPr>
              <a:t>e žiakov</a:t>
            </a:r>
            <a:r>
              <a:rPr lang="cs" sz="1800" b="1" i="0" u="none" strike="noStrike" cap="none" dirty="0">
                <a:solidFill>
                  <a:srgbClr val="002060"/>
                </a:solidFill>
                <a:latin typeface="Calibri"/>
                <a:ea typeface="Calibri"/>
                <a:cs typeface="Calibri"/>
                <a:sym typeface="Calibri"/>
              </a:rPr>
              <a:t> 2. stup</a:t>
            </a:r>
            <a:r>
              <a:rPr lang="cs" sz="1800" b="1" dirty="0">
                <a:solidFill>
                  <a:srgbClr val="002060"/>
                </a:solidFill>
                <a:latin typeface="Calibri"/>
                <a:ea typeface="Calibri"/>
                <a:cs typeface="Calibri"/>
                <a:sym typeface="Calibri"/>
              </a:rPr>
              <a:t>ňa</a:t>
            </a:r>
            <a:r>
              <a:rPr lang="cs" sz="1800" b="1" i="0" u="none" strike="noStrike" cap="none" dirty="0">
                <a:solidFill>
                  <a:srgbClr val="002060"/>
                </a:solidFill>
                <a:latin typeface="Calibri"/>
                <a:ea typeface="Calibri"/>
                <a:cs typeface="Calibri"/>
                <a:sym typeface="Calibri"/>
              </a:rPr>
              <a:t> (“preteens”): </a:t>
            </a:r>
            <a:r>
              <a:rPr lang="cs" sz="1800" dirty="0">
                <a:solidFill>
                  <a:srgbClr val="002060"/>
                </a:solidFill>
                <a:latin typeface="Calibri"/>
                <a:ea typeface="Calibri"/>
                <a:cs typeface="Calibri"/>
                <a:sym typeface="Calibri"/>
              </a:rPr>
              <a:t>š</a:t>
            </a:r>
            <a:r>
              <a:rPr lang="cs" sz="1800" b="0" i="0" u="none" strike="noStrike" cap="none" dirty="0">
                <a:solidFill>
                  <a:srgbClr val="002060"/>
                </a:solidFill>
                <a:latin typeface="Calibri"/>
                <a:ea typeface="Calibri"/>
                <a:cs typeface="Calibri"/>
                <a:sym typeface="Calibri"/>
              </a:rPr>
              <a:t>port, technol</a:t>
            </a:r>
            <a:r>
              <a:rPr lang="cs" sz="1800" dirty="0">
                <a:solidFill>
                  <a:srgbClr val="002060"/>
                </a:solidFill>
                <a:latin typeface="Calibri"/>
                <a:ea typeface="Calibri"/>
                <a:cs typeface="Calibri"/>
                <a:sym typeface="Calibri"/>
              </a:rPr>
              <a:t>ó</a:t>
            </a:r>
            <a:r>
              <a:rPr lang="cs" sz="1800" b="0" i="0" u="none" strike="noStrike" cap="none" dirty="0">
                <a:solidFill>
                  <a:srgbClr val="002060"/>
                </a:solidFill>
                <a:latin typeface="Calibri"/>
                <a:ea typeface="Calibri"/>
                <a:cs typeface="Calibri"/>
                <a:sym typeface="Calibri"/>
              </a:rPr>
              <a:t>gie, zv</a:t>
            </a:r>
            <a:r>
              <a:rPr lang="cs" sz="1800" dirty="0">
                <a:solidFill>
                  <a:srgbClr val="002060"/>
                </a:solidFill>
                <a:latin typeface="Calibri"/>
                <a:ea typeface="Calibri"/>
                <a:cs typeface="Calibri"/>
                <a:sym typeface="Calibri"/>
              </a:rPr>
              <a:t>ieratá</a:t>
            </a:r>
            <a:r>
              <a:rPr lang="cs" sz="1800" b="0" i="0" u="none" strike="noStrike" cap="none" dirty="0">
                <a:solidFill>
                  <a:srgbClr val="002060"/>
                </a:solidFill>
                <a:latin typeface="Calibri"/>
                <a:ea typeface="Calibri"/>
                <a:cs typeface="Calibri"/>
                <a:sym typeface="Calibri"/>
              </a:rPr>
              <a:t>, v</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da, popkult</a:t>
            </a:r>
            <a:r>
              <a:rPr lang="cs" sz="1800" dirty="0">
                <a:solidFill>
                  <a:srgbClr val="002060"/>
                </a:solidFill>
                <a:latin typeface="Calibri"/>
                <a:ea typeface="Calibri"/>
                <a:cs typeface="Calibri"/>
                <a:sym typeface="Calibri"/>
              </a:rPr>
              <a:t>ú</a:t>
            </a:r>
            <a:r>
              <a:rPr lang="cs" sz="1800" b="0" i="0" u="none" strike="noStrike" cap="none" dirty="0">
                <a:solidFill>
                  <a:srgbClr val="002060"/>
                </a:solidFill>
                <a:latin typeface="Calibri"/>
                <a:ea typeface="Calibri"/>
                <a:cs typeface="Calibri"/>
                <a:sym typeface="Calibri"/>
              </a:rPr>
              <a:t>ra…</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1" dirty="0">
                <a:solidFill>
                  <a:srgbClr val="002060"/>
                </a:solidFill>
                <a:latin typeface="Calibri"/>
                <a:ea typeface="Calibri"/>
                <a:cs typeface="Calibri"/>
                <a:sym typeface="Calibri"/>
              </a:rPr>
              <a:t>r</a:t>
            </a:r>
            <a:r>
              <a:rPr lang="cs" sz="1800" b="1" i="0" u="none" strike="noStrike" cap="none" dirty="0">
                <a:solidFill>
                  <a:srgbClr val="002060"/>
                </a:solidFill>
                <a:latin typeface="Calibri"/>
                <a:ea typeface="Calibri"/>
                <a:cs typeface="Calibri"/>
                <a:sym typeface="Calibri"/>
              </a:rPr>
              <a:t>eálie, sv</a:t>
            </a:r>
            <a:r>
              <a:rPr lang="cs" sz="1800" b="1" dirty="0">
                <a:solidFill>
                  <a:srgbClr val="002060"/>
                </a:solidFill>
                <a:latin typeface="Calibri"/>
                <a:ea typeface="Calibri"/>
                <a:cs typeface="Calibri"/>
                <a:sym typeface="Calibri"/>
              </a:rPr>
              <a:t>ia</a:t>
            </a:r>
            <a:r>
              <a:rPr lang="cs" sz="1800" b="1" i="0" u="none" strike="noStrike" cap="none" dirty="0">
                <a:solidFill>
                  <a:srgbClr val="002060"/>
                </a:solidFill>
                <a:latin typeface="Calibri"/>
                <a:ea typeface="Calibri"/>
                <a:cs typeface="Calibri"/>
                <a:sym typeface="Calibri"/>
              </a:rPr>
              <a:t>tky a trad</a:t>
            </a:r>
            <a:r>
              <a:rPr lang="cs" sz="1800" b="1" dirty="0">
                <a:solidFill>
                  <a:srgbClr val="002060"/>
                </a:solidFill>
                <a:latin typeface="Calibri"/>
                <a:ea typeface="Calibri"/>
                <a:cs typeface="Calibri"/>
                <a:sym typeface="Calibri"/>
              </a:rPr>
              <a:t>í</a:t>
            </a:r>
            <a:r>
              <a:rPr lang="cs" sz="1800" b="1" i="0" u="none" strike="noStrike" cap="none" dirty="0">
                <a:solidFill>
                  <a:srgbClr val="002060"/>
                </a:solidFill>
                <a:latin typeface="Calibri"/>
                <a:ea typeface="Calibri"/>
                <a:cs typeface="Calibri"/>
                <a:sym typeface="Calibri"/>
              </a:rPr>
              <a:t>cie</a:t>
            </a:r>
            <a:r>
              <a:rPr lang="cs" sz="1800" b="0" i="0" u="none" strike="noStrike" cap="none" dirty="0">
                <a:solidFill>
                  <a:srgbClr val="002060"/>
                </a:solidFill>
                <a:latin typeface="Calibri"/>
                <a:ea typeface="Calibri"/>
                <a:cs typeface="Calibri"/>
                <a:sym typeface="Calibri"/>
              </a:rPr>
              <a:t> zaujímavým </a:t>
            </a:r>
            <a:r>
              <a:rPr lang="cs" sz="1800" dirty="0">
                <a:solidFill>
                  <a:srgbClr val="002060"/>
                </a:solidFill>
                <a:latin typeface="Calibri"/>
                <a:ea typeface="Calibri"/>
                <a:cs typeface="Calibri"/>
                <a:sym typeface="Calibri"/>
              </a:rPr>
              <a:t>spôsobom</a:t>
            </a:r>
            <a:r>
              <a:rPr lang="cs" sz="1800" b="0" i="0" u="none" strike="noStrike" cap="none" dirty="0">
                <a:solidFill>
                  <a:srgbClr val="002060"/>
                </a:solidFill>
                <a:latin typeface="Calibri"/>
                <a:ea typeface="Calibri"/>
                <a:cs typeface="Calibri"/>
                <a:sym typeface="Calibri"/>
              </a:rPr>
              <a:t> </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dirty="0">
                <a:solidFill>
                  <a:srgbClr val="002060"/>
                </a:solidFill>
                <a:latin typeface="Calibri"/>
                <a:ea typeface="Calibri"/>
                <a:cs typeface="Calibri"/>
                <a:sym typeface="Calibri"/>
              </a:rPr>
              <a:t>t</a:t>
            </a:r>
            <a:r>
              <a:rPr lang="cs" sz="1800" b="0" i="0" u="none" strike="noStrike" cap="none" dirty="0">
                <a:solidFill>
                  <a:srgbClr val="002060"/>
                </a:solidFill>
                <a:latin typeface="Calibri"/>
                <a:ea typeface="Calibri"/>
                <a:cs typeface="Calibri"/>
                <a:sym typeface="Calibri"/>
              </a:rPr>
              <a:t>ematická </a:t>
            </a:r>
            <a:r>
              <a:rPr lang="cs" sz="1800" b="1" i="0" u="none" strike="noStrike" cap="none" dirty="0">
                <a:solidFill>
                  <a:srgbClr val="002060"/>
                </a:solidFill>
                <a:latin typeface="Calibri"/>
                <a:ea typeface="Calibri"/>
                <a:cs typeface="Calibri"/>
                <a:sym typeface="Calibri"/>
              </a:rPr>
              <a:t>slovn</a:t>
            </a:r>
            <a:r>
              <a:rPr lang="cs" sz="1800" b="1" dirty="0">
                <a:solidFill>
                  <a:srgbClr val="002060"/>
                </a:solidFill>
                <a:latin typeface="Calibri"/>
                <a:ea typeface="Calibri"/>
                <a:cs typeface="Calibri"/>
                <a:sym typeface="Calibri"/>
              </a:rPr>
              <a:t>á</a:t>
            </a:r>
            <a:r>
              <a:rPr lang="cs" sz="1800" b="1" i="0" u="none" strike="noStrike" cap="none" dirty="0">
                <a:solidFill>
                  <a:srgbClr val="002060"/>
                </a:solidFill>
                <a:latin typeface="Calibri"/>
                <a:ea typeface="Calibri"/>
                <a:cs typeface="Calibri"/>
                <a:sym typeface="Calibri"/>
              </a:rPr>
              <a:t> zásoba </a:t>
            </a:r>
            <a:r>
              <a:rPr lang="cs" sz="1800" i="0" u="none" strike="noStrike" cap="none" dirty="0">
                <a:solidFill>
                  <a:srgbClr val="002060"/>
                </a:solidFill>
                <a:latin typeface="Calibri"/>
                <a:ea typeface="Calibri"/>
                <a:cs typeface="Calibri"/>
                <a:sym typeface="Calibri"/>
              </a:rPr>
              <a:t>a</a:t>
            </a:r>
            <a:r>
              <a:rPr lang="cs" sz="1800" b="1" i="0" u="none" strike="noStrike" cap="none" dirty="0">
                <a:solidFill>
                  <a:srgbClr val="002060"/>
                </a:solidFill>
                <a:latin typeface="Calibri"/>
                <a:ea typeface="Calibri"/>
                <a:cs typeface="Calibri"/>
                <a:sym typeface="Calibri"/>
              </a:rPr>
              <a:t> gramatika</a:t>
            </a:r>
            <a:r>
              <a:rPr lang="cs" sz="1800" b="0" i="0" u="none" strike="noStrike" cap="none" dirty="0">
                <a:solidFill>
                  <a:srgbClr val="002060"/>
                </a:solidFill>
                <a:latin typeface="Calibri"/>
                <a:ea typeface="Calibri"/>
                <a:cs typeface="Calibri"/>
                <a:sym typeface="Calibri"/>
              </a:rPr>
              <a:t> v každ</a:t>
            </a:r>
            <a:r>
              <a:rPr lang="cs" sz="1800" dirty="0">
                <a:solidFill>
                  <a:srgbClr val="002060"/>
                </a:solidFill>
                <a:latin typeface="Calibri"/>
                <a:ea typeface="Calibri"/>
                <a:cs typeface="Calibri"/>
                <a:sym typeface="Calibri"/>
              </a:rPr>
              <a:t>o</a:t>
            </a:r>
            <a:r>
              <a:rPr lang="cs" sz="1800" b="0" i="0" u="none" strike="noStrike" cap="none" dirty="0">
                <a:solidFill>
                  <a:srgbClr val="002060"/>
                </a:solidFill>
                <a:latin typeface="Calibri"/>
                <a:ea typeface="Calibri"/>
                <a:cs typeface="Calibri"/>
                <a:sym typeface="Calibri"/>
              </a:rPr>
              <a:t>m čísle (</a:t>
            </a:r>
            <a:r>
              <a:rPr lang="cs" sz="1800" dirty="0">
                <a:solidFill>
                  <a:srgbClr val="002060"/>
                </a:solidFill>
                <a:latin typeface="Calibri"/>
                <a:ea typeface="Calibri"/>
                <a:cs typeface="Calibri"/>
                <a:sym typeface="Calibri"/>
              </a:rPr>
              <a:t>Š</a:t>
            </a:r>
            <a:r>
              <a:rPr lang="cs" sz="1800" b="0" i="0" u="none" strike="noStrike" cap="none" dirty="0">
                <a:solidFill>
                  <a:srgbClr val="002060"/>
                </a:solidFill>
                <a:latin typeface="Calibri"/>
                <a:ea typeface="Calibri"/>
                <a:cs typeface="Calibri"/>
                <a:sym typeface="Calibri"/>
              </a:rPr>
              <a:t>VP)</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dirty="0">
                <a:solidFill>
                  <a:srgbClr val="002060"/>
                </a:solidFill>
                <a:latin typeface="Calibri"/>
                <a:ea typeface="Calibri"/>
                <a:cs typeface="Calibri"/>
                <a:sym typeface="Calibri"/>
              </a:rPr>
              <a:t>z</a:t>
            </a:r>
            <a:r>
              <a:rPr lang="cs" sz="1800" b="0" i="0" u="none" strike="noStrike" cap="none" dirty="0">
                <a:solidFill>
                  <a:srgbClr val="002060"/>
                </a:solidFill>
                <a:latin typeface="Calibri"/>
                <a:ea typeface="Calibri"/>
                <a:cs typeface="Calibri"/>
                <a:sym typeface="Calibri"/>
              </a:rPr>
              <a:t>ábavné jazykové hry, p</a:t>
            </a:r>
            <a:r>
              <a:rPr lang="cs" sz="1800" dirty="0">
                <a:solidFill>
                  <a:srgbClr val="002060"/>
                </a:solidFill>
                <a:latin typeface="Calibri"/>
                <a:ea typeface="Calibri"/>
                <a:cs typeface="Calibri"/>
                <a:sym typeface="Calibri"/>
              </a:rPr>
              <a:t>r</a:t>
            </a:r>
            <a:r>
              <a:rPr lang="cs" sz="1800" b="0" i="0" u="none" strike="noStrike" cap="none" dirty="0">
                <a:solidFill>
                  <a:srgbClr val="002060"/>
                </a:solidFill>
                <a:latin typeface="Calibri"/>
                <a:ea typeface="Calibri"/>
                <a:cs typeface="Calibri"/>
                <a:sym typeface="Calibri"/>
              </a:rPr>
              <a:t>íb</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hy, komiksov</a:t>
            </a:r>
            <a:r>
              <a:rPr lang="cs" sz="1800" dirty="0">
                <a:solidFill>
                  <a:srgbClr val="002060"/>
                </a:solidFill>
                <a:latin typeface="Calibri"/>
                <a:ea typeface="Calibri"/>
                <a:cs typeface="Calibri"/>
                <a:sym typeface="Calibri"/>
              </a:rPr>
              <a:t>o</a:t>
            </a:r>
            <a:r>
              <a:rPr lang="cs" sz="1800" b="0" i="0" u="none" strike="noStrike" cap="none" dirty="0">
                <a:solidFill>
                  <a:srgbClr val="002060"/>
                </a:solidFill>
                <a:latin typeface="Calibri"/>
                <a:ea typeface="Calibri"/>
                <a:cs typeface="Calibri"/>
                <a:sym typeface="Calibri"/>
              </a:rPr>
              <a:t> </a:t>
            </a:r>
            <a:r>
              <a:rPr lang="cs" sz="1800" dirty="0">
                <a:solidFill>
                  <a:srgbClr val="002060"/>
                </a:solidFill>
                <a:latin typeface="Calibri"/>
                <a:ea typeface="Calibri"/>
                <a:cs typeface="Calibri"/>
                <a:sym typeface="Calibri"/>
              </a:rPr>
              <a:t>s</a:t>
            </a:r>
            <a:r>
              <a:rPr lang="cs" sz="1800" b="0" i="0" u="none" strike="noStrike" cap="none" dirty="0">
                <a:solidFill>
                  <a:srgbClr val="002060"/>
                </a:solidFill>
                <a:latin typeface="Calibri"/>
                <a:ea typeface="Calibri"/>
                <a:cs typeface="Calibri"/>
                <a:sym typeface="Calibri"/>
              </a:rPr>
              <a:t>pracovaná literat</a:t>
            </a:r>
            <a:r>
              <a:rPr lang="cs" sz="1800" dirty="0">
                <a:solidFill>
                  <a:srgbClr val="002060"/>
                </a:solidFill>
                <a:latin typeface="Calibri"/>
                <a:ea typeface="Calibri"/>
                <a:cs typeface="Calibri"/>
                <a:sym typeface="Calibri"/>
              </a:rPr>
              <a:t>ú</a:t>
            </a:r>
            <a:r>
              <a:rPr lang="cs" sz="1800" b="0" i="0" u="none" strike="noStrike" cap="none" dirty="0">
                <a:solidFill>
                  <a:srgbClr val="002060"/>
                </a:solidFill>
                <a:latin typeface="Calibri"/>
                <a:ea typeface="Calibri"/>
                <a:cs typeface="Calibri"/>
                <a:sym typeface="Calibri"/>
              </a:rPr>
              <a:t>ra…</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dirty="0">
                <a:solidFill>
                  <a:srgbClr val="002060"/>
                </a:solidFill>
                <a:latin typeface="Calibri"/>
                <a:ea typeface="Calibri"/>
                <a:cs typeface="Calibri"/>
                <a:sym typeface="Calibri"/>
              </a:rPr>
              <a:t>j</a:t>
            </a:r>
            <a:r>
              <a:rPr lang="cs" sz="1800" b="0" i="0" u="none" strike="noStrike" cap="none" dirty="0">
                <a:solidFill>
                  <a:srgbClr val="002060"/>
                </a:solidFill>
                <a:latin typeface="Calibri"/>
                <a:ea typeface="Calibri"/>
                <a:cs typeface="Calibri"/>
                <a:sym typeface="Calibri"/>
              </a:rPr>
              <a:t>azykové </a:t>
            </a:r>
            <a:r>
              <a:rPr lang="cs" sz="1800" b="1" i="0" u="none" strike="noStrike" cap="none" dirty="0">
                <a:solidFill>
                  <a:srgbClr val="002060"/>
                </a:solidFill>
                <a:latin typeface="Calibri"/>
                <a:ea typeface="Calibri"/>
                <a:cs typeface="Calibri"/>
                <a:sym typeface="Calibri"/>
              </a:rPr>
              <a:t>testy</a:t>
            </a:r>
            <a:r>
              <a:rPr lang="cs" sz="1800" b="0" i="0" u="none" strike="noStrike" cap="none" dirty="0">
                <a:solidFill>
                  <a:srgbClr val="002060"/>
                </a:solidFill>
                <a:latin typeface="Calibri"/>
                <a:ea typeface="Calibri"/>
                <a:cs typeface="Calibri"/>
                <a:sym typeface="Calibri"/>
              </a:rPr>
              <a:t> (A1-A2)</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dirty="0">
                <a:solidFill>
                  <a:srgbClr val="002060"/>
                </a:solidFill>
                <a:latin typeface="Calibri"/>
                <a:ea typeface="Calibri"/>
                <a:cs typeface="Calibri"/>
                <a:sym typeface="Calibri"/>
              </a:rPr>
              <a:t>moderná metodika</a:t>
            </a:r>
            <a:endParaRPr sz="1800"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43" name="Google Shape;243;p38"/>
          <p:cNvSpPr txBox="1"/>
          <p:nvPr/>
        </p:nvSpPr>
        <p:spPr>
          <a:xfrm>
            <a:off x="3429600" y="5753100"/>
            <a:ext cx="5246400" cy="924000"/>
          </a:xfrm>
          <a:prstGeom prst="rect">
            <a:avLst/>
          </a:prstGeom>
          <a:noFill/>
          <a:ln>
            <a:noFill/>
          </a:ln>
        </p:spPr>
        <p:txBody>
          <a:bodyPr spcFirstLastPara="1" wrap="square" lIns="91425" tIns="45700" rIns="91425" bIns="45700" anchor="t" anchorCtr="0">
            <a:spAutoFit/>
          </a:bodyPr>
          <a:lstStyle/>
          <a:p>
            <a:pPr marL="0" marR="0" lvl="0" indent="0" algn="l" rtl="0">
              <a:lnSpc>
                <a:spcPct val="107916"/>
              </a:lnSpc>
              <a:spcBef>
                <a:spcPts val="0"/>
              </a:spcBef>
              <a:spcAft>
                <a:spcPts val="0"/>
              </a:spcAft>
              <a:buClr>
                <a:srgbClr val="000000"/>
              </a:buClr>
              <a:buSzPts val="1100"/>
              <a:buFont typeface="Arial"/>
              <a:buNone/>
            </a:pPr>
            <a:r>
              <a:rPr lang="cs" sz="1500" b="0" i="1" u="none" strike="noStrike" cap="none">
                <a:solidFill>
                  <a:schemeClr val="dk1"/>
                </a:solidFill>
                <a:latin typeface="Calibri"/>
                <a:ea typeface="Calibri"/>
                <a:cs typeface="Calibri"/>
                <a:sym typeface="Calibri"/>
              </a:rPr>
              <a:t>“With READY, preteens discover the world that learning English has opened up to them.” </a:t>
            </a:r>
            <a:endParaRPr sz="1500" b="0" i="1" u="none" strike="noStrike" cap="none">
              <a:solidFill>
                <a:schemeClr val="dk1"/>
              </a:solidFill>
              <a:latin typeface="Calibri"/>
              <a:ea typeface="Calibri"/>
              <a:cs typeface="Calibri"/>
              <a:sym typeface="Calibri"/>
            </a:endParaRPr>
          </a:p>
          <a:p>
            <a:pPr marL="0" marR="0" lvl="0" indent="0" algn="l" rtl="0">
              <a:lnSpc>
                <a:spcPct val="107916"/>
              </a:lnSpc>
              <a:spcBef>
                <a:spcPts val="800"/>
              </a:spcBef>
              <a:spcAft>
                <a:spcPts val="800"/>
              </a:spcAft>
              <a:buClr>
                <a:srgbClr val="000000"/>
              </a:buClr>
              <a:buSzPts val="1100"/>
              <a:buFont typeface="Arial"/>
              <a:buNone/>
            </a:pPr>
            <a:r>
              <a:rPr lang="cs" sz="1500" b="0" i="0" u="none" strike="noStrike" cap="none">
                <a:solidFill>
                  <a:schemeClr val="dk1"/>
                </a:solidFill>
                <a:latin typeface="Calibri"/>
                <a:ea typeface="Calibri"/>
                <a:cs typeface="Calibri"/>
                <a:sym typeface="Calibri"/>
              </a:rPr>
              <a:t>Anastasia Mouser (zástupc</a:t>
            </a:r>
            <a:r>
              <a:rPr lang="cs" sz="1500">
                <a:solidFill>
                  <a:schemeClr val="dk1"/>
                </a:solidFill>
                <a:latin typeface="Calibri"/>
                <a:ea typeface="Calibri"/>
                <a:cs typeface="Calibri"/>
                <a:sym typeface="Calibri"/>
              </a:rPr>
              <a:t>a</a:t>
            </a:r>
            <a:r>
              <a:rPr lang="cs" sz="1500" b="0" i="0" u="none" strike="noStrike" cap="none">
                <a:solidFill>
                  <a:schemeClr val="dk1"/>
                </a:solidFill>
                <a:latin typeface="Calibri"/>
                <a:ea typeface="Calibri"/>
                <a:cs typeface="Calibri"/>
                <a:sym typeface="Calibri"/>
              </a:rPr>
              <a:t> šéfredaktora READY)</a:t>
            </a:r>
            <a:endParaRPr sz="1500" b="0" i="0" u="none" strike="noStrike" cap="none">
              <a:solidFill>
                <a:schemeClr val="dk1"/>
              </a:solidFill>
              <a:latin typeface="Calibri"/>
              <a:ea typeface="Calibri"/>
              <a:cs typeface="Calibri"/>
              <a:sym typeface="Calibri"/>
            </a:endParaRPr>
          </a:p>
        </p:txBody>
      </p:sp>
      <p:sp>
        <p:nvSpPr>
          <p:cNvPr id="244" name="Google Shape;244;p38"/>
          <p:cNvSpPr/>
          <p:nvPr/>
        </p:nvSpPr>
        <p:spPr>
          <a:xfrm>
            <a:off x="468000" y="772325"/>
            <a:ext cx="8208000" cy="14316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dirty="0">
                <a:solidFill>
                  <a:srgbClr val="2E75B5"/>
                </a:solidFill>
                <a:latin typeface="Calibri"/>
                <a:ea typeface="Calibri"/>
                <a:cs typeface="Calibri"/>
                <a:sym typeface="Calibri"/>
              </a:rPr>
              <a:t>READY</a:t>
            </a:r>
            <a:endParaRPr sz="4000" b="0" i="0"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2500" i="1" dirty="0">
                <a:solidFill>
                  <a:srgbClr val="2E75B5"/>
                </a:solidFill>
                <a:latin typeface="Calibri"/>
                <a:ea typeface="Calibri"/>
                <a:cs typeface="Calibri"/>
                <a:sym typeface="Calibri"/>
              </a:rPr>
              <a:t>Aj</a:t>
            </a:r>
            <a:r>
              <a:rPr lang="cs" sz="2500" b="0" i="1" u="none" strike="noStrike" cap="none" dirty="0">
                <a:solidFill>
                  <a:srgbClr val="2E75B5"/>
                </a:solidFill>
                <a:latin typeface="Calibri"/>
                <a:ea typeface="Calibri"/>
                <a:cs typeface="Calibri"/>
                <a:sym typeface="Calibri"/>
              </a:rPr>
              <a:t> ž</a:t>
            </a:r>
            <a:r>
              <a:rPr lang="cs" sz="2500" i="1" dirty="0">
                <a:solidFill>
                  <a:srgbClr val="2E75B5"/>
                </a:solidFill>
                <a:latin typeface="Calibri"/>
                <a:ea typeface="Calibri"/>
                <a:cs typeface="Calibri"/>
                <a:sym typeface="Calibri"/>
              </a:rPr>
              <a:t>ia</a:t>
            </a:r>
            <a:r>
              <a:rPr lang="cs" sz="2500" b="0" i="1" u="none" strike="noStrike" cap="none" dirty="0">
                <a:solidFill>
                  <a:srgbClr val="2E75B5"/>
                </a:solidFill>
                <a:latin typeface="Calibri"/>
                <a:ea typeface="Calibri"/>
                <a:cs typeface="Calibri"/>
                <a:sym typeface="Calibri"/>
              </a:rPr>
              <a:t>ci – pokročilí začiatočníci - zvládn</a:t>
            </a:r>
            <a:r>
              <a:rPr lang="cs" sz="2500" i="1" dirty="0">
                <a:solidFill>
                  <a:srgbClr val="2E75B5"/>
                </a:solidFill>
                <a:latin typeface="Calibri"/>
                <a:ea typeface="Calibri"/>
                <a:cs typeface="Calibri"/>
                <a:sym typeface="Calibri"/>
              </a:rPr>
              <a:t>u</a:t>
            </a:r>
            <a:r>
              <a:rPr lang="cs" sz="2500" b="0" i="1" u="none" strike="noStrike" cap="none" dirty="0">
                <a:solidFill>
                  <a:srgbClr val="2E75B5"/>
                </a:solidFill>
                <a:latin typeface="Calibri"/>
                <a:ea typeface="Calibri"/>
                <a:cs typeface="Calibri"/>
                <a:sym typeface="Calibri"/>
              </a:rPr>
              <a:t> texty písané rod</a:t>
            </a:r>
            <a:r>
              <a:rPr lang="cs" sz="2500" i="1" dirty="0">
                <a:solidFill>
                  <a:srgbClr val="2E75B5"/>
                </a:solidFill>
                <a:latin typeface="Calibri"/>
                <a:ea typeface="Calibri"/>
                <a:cs typeface="Calibri"/>
                <a:sym typeface="Calibri"/>
              </a:rPr>
              <a:t>ený</a:t>
            </a:r>
            <a:r>
              <a:rPr lang="cs" sz="2500" b="0" i="1" u="none" strike="noStrike" cap="none" dirty="0">
                <a:solidFill>
                  <a:srgbClr val="2E75B5"/>
                </a:solidFill>
                <a:latin typeface="Calibri"/>
                <a:ea typeface="Calibri"/>
                <a:cs typeface="Calibri"/>
                <a:sym typeface="Calibri"/>
              </a:rPr>
              <a:t>mi </a:t>
            </a:r>
            <a:r>
              <a:rPr lang="cs" sz="2500" i="1" dirty="0">
                <a:solidFill>
                  <a:srgbClr val="2E75B5"/>
                </a:solidFill>
                <a:latin typeface="Calibri"/>
                <a:ea typeface="Calibri"/>
                <a:cs typeface="Calibri"/>
                <a:sym typeface="Calibri"/>
              </a:rPr>
              <a:t>hovoriacimi</a:t>
            </a:r>
            <a:r>
              <a:rPr lang="cs" sz="2500" b="0" i="1" u="none" strike="noStrike" cap="none" dirty="0">
                <a:solidFill>
                  <a:srgbClr val="2E75B5"/>
                </a:solidFill>
                <a:latin typeface="Calibri"/>
                <a:ea typeface="Calibri"/>
                <a:cs typeface="Calibri"/>
                <a:sym typeface="Calibri"/>
              </a:rPr>
              <a:t>.</a:t>
            </a:r>
            <a:endParaRPr sz="2500" b="0" i="1"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dirty="0">
              <a:solidFill>
                <a:srgbClr val="2E75B5"/>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9"/>
          <p:cNvSpPr/>
          <p:nvPr/>
        </p:nvSpPr>
        <p:spPr>
          <a:xfrm>
            <a:off x="514350" y="2523975"/>
            <a:ext cx="3794100" cy="2769900"/>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A2-B1 SERR - m</a:t>
            </a:r>
            <a:r>
              <a:rPr lang="cs" sz="2000" dirty="0">
                <a:solidFill>
                  <a:srgbClr val="002060"/>
                </a:solidFill>
                <a:latin typeface="Calibri"/>
                <a:ea typeface="Calibri"/>
                <a:cs typeface="Calibri"/>
                <a:sym typeface="Calibri"/>
              </a:rPr>
              <a:t>ierne</a:t>
            </a:r>
            <a:r>
              <a:rPr lang="cs" sz="2000" b="0" i="0" u="none" strike="noStrike" cap="none" dirty="0">
                <a:solidFill>
                  <a:srgbClr val="002060"/>
                </a:solidFill>
                <a:latin typeface="Calibri"/>
                <a:ea typeface="Calibri"/>
                <a:cs typeface="Calibri"/>
                <a:sym typeface="Calibri"/>
              </a:rPr>
              <a:t> pokročilá znalos</a:t>
            </a:r>
            <a:r>
              <a:rPr lang="cs" sz="2000" dirty="0">
                <a:solidFill>
                  <a:srgbClr val="002060"/>
                </a:solidFill>
                <a:latin typeface="Calibri"/>
                <a:ea typeface="Calibri"/>
                <a:cs typeface="Calibri"/>
                <a:sym typeface="Calibri"/>
              </a:rPr>
              <a:t>ť</a:t>
            </a:r>
            <a:r>
              <a:rPr lang="cs" sz="2000" b="0" i="0" u="none" strike="noStrike" cap="none" dirty="0">
                <a:solidFill>
                  <a:srgbClr val="002060"/>
                </a:solidFill>
                <a:latin typeface="Calibri"/>
                <a:ea typeface="Calibri"/>
                <a:cs typeface="Calibri"/>
                <a:sym typeface="Calibri"/>
              </a:rPr>
              <a:t> angličtiny</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ZŠ </a:t>
            </a:r>
            <a:r>
              <a:rPr lang="cs" sz="2000" dirty="0">
                <a:solidFill>
                  <a:srgbClr val="002060"/>
                </a:solidFill>
                <a:latin typeface="Calibri"/>
                <a:ea typeface="Calibri"/>
                <a:cs typeface="Calibri"/>
                <a:sym typeface="Calibri"/>
              </a:rPr>
              <a:t>aj</a:t>
            </a:r>
            <a:r>
              <a:rPr lang="cs" sz="2000" b="0" i="0" u="none" strike="noStrike" cap="none" dirty="0">
                <a:solidFill>
                  <a:srgbClr val="002060"/>
                </a:solidFill>
                <a:latin typeface="Calibri"/>
                <a:ea typeface="Calibri"/>
                <a:cs typeface="Calibri"/>
                <a:sym typeface="Calibri"/>
              </a:rPr>
              <a:t> SŠ </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Ž</a:t>
            </a:r>
            <a:r>
              <a:rPr lang="cs" sz="2000" dirty="0">
                <a:solidFill>
                  <a:srgbClr val="002060"/>
                </a:solidFill>
                <a:latin typeface="Calibri"/>
                <a:ea typeface="Calibri"/>
                <a:cs typeface="Calibri"/>
                <a:sym typeface="Calibri"/>
              </a:rPr>
              <a:t>ia</a:t>
            </a:r>
            <a:r>
              <a:rPr lang="cs" sz="2000" b="0" i="0" u="none" strike="noStrike" cap="none" dirty="0">
                <a:solidFill>
                  <a:srgbClr val="002060"/>
                </a:solidFill>
                <a:latin typeface="Calibri"/>
                <a:ea typeface="Calibri"/>
                <a:cs typeface="Calibri"/>
                <a:sym typeface="Calibri"/>
              </a:rPr>
              <a:t>ci 8. t</a:t>
            </a:r>
            <a:r>
              <a:rPr lang="cs" sz="2000" dirty="0">
                <a:solidFill>
                  <a:srgbClr val="002060"/>
                </a:solidFill>
                <a:latin typeface="Calibri"/>
                <a:ea typeface="Calibri"/>
                <a:cs typeface="Calibri"/>
                <a:sym typeface="Calibri"/>
              </a:rPr>
              <a:t>ried</a:t>
            </a:r>
            <a:r>
              <a:rPr lang="cs" sz="2000" b="0" i="0" u="none" strike="noStrike" cap="none" dirty="0">
                <a:solidFill>
                  <a:srgbClr val="002060"/>
                </a:solidFill>
                <a:latin typeface="Calibri"/>
                <a:ea typeface="Calibri"/>
                <a:cs typeface="Calibri"/>
                <a:sym typeface="Calibri"/>
              </a:rPr>
              <a:t> základn</a:t>
            </a:r>
            <a:r>
              <a:rPr lang="cs" sz="2000" dirty="0">
                <a:solidFill>
                  <a:srgbClr val="002060"/>
                </a:solidFill>
                <a:latin typeface="Calibri"/>
                <a:ea typeface="Calibri"/>
                <a:cs typeface="Calibri"/>
                <a:sym typeface="Calibri"/>
              </a:rPr>
              <a:t>ý</a:t>
            </a:r>
            <a:r>
              <a:rPr lang="cs" sz="2000" b="0" i="0" u="none" strike="noStrike" cap="none" dirty="0">
                <a:solidFill>
                  <a:srgbClr val="002060"/>
                </a:solidFill>
                <a:latin typeface="Calibri"/>
                <a:ea typeface="Calibri"/>
                <a:cs typeface="Calibri"/>
                <a:sym typeface="Calibri"/>
              </a:rPr>
              <a:t>ch šk</a:t>
            </a:r>
            <a:r>
              <a:rPr lang="cs" sz="2000" dirty="0">
                <a:solidFill>
                  <a:srgbClr val="002060"/>
                </a:solidFill>
                <a:latin typeface="Calibri"/>
                <a:ea typeface="Calibri"/>
                <a:cs typeface="Calibri"/>
                <a:sym typeface="Calibri"/>
              </a:rPr>
              <a:t>ô</a:t>
            </a:r>
            <a:r>
              <a:rPr lang="cs" sz="2000" b="0" i="0" u="none" strike="noStrike" cap="none" dirty="0">
                <a:solidFill>
                  <a:srgbClr val="002060"/>
                </a:solidFill>
                <a:latin typeface="Calibri"/>
                <a:ea typeface="Calibri"/>
                <a:cs typeface="Calibri"/>
                <a:sym typeface="Calibri"/>
              </a:rPr>
              <a:t>l – 1. ročník</a:t>
            </a:r>
            <a:r>
              <a:rPr lang="cs" sz="2000" dirty="0">
                <a:solidFill>
                  <a:srgbClr val="002060"/>
                </a:solidFill>
                <a:latin typeface="Calibri"/>
                <a:ea typeface="Calibri"/>
                <a:cs typeface="Calibri"/>
                <a:sym typeface="Calibri"/>
              </a:rPr>
              <a:t>ov</a:t>
            </a:r>
            <a:r>
              <a:rPr lang="cs" sz="2000" b="0" i="0" u="none" strike="noStrike" cap="none" dirty="0">
                <a:solidFill>
                  <a:srgbClr val="002060"/>
                </a:solidFill>
                <a:latin typeface="Calibri"/>
                <a:ea typeface="Calibri"/>
                <a:cs typeface="Calibri"/>
                <a:sym typeface="Calibri"/>
              </a:rPr>
              <a:t> st</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edn</a:t>
            </a:r>
            <a:r>
              <a:rPr lang="cs" sz="2000" dirty="0">
                <a:solidFill>
                  <a:srgbClr val="002060"/>
                </a:solidFill>
                <a:latin typeface="Calibri"/>
                <a:ea typeface="Calibri"/>
                <a:cs typeface="Calibri"/>
                <a:sym typeface="Calibri"/>
              </a:rPr>
              <a:t>ý</a:t>
            </a:r>
            <a:r>
              <a:rPr lang="cs" sz="2000" b="0" i="0" u="none" strike="noStrike" cap="none" dirty="0">
                <a:solidFill>
                  <a:srgbClr val="002060"/>
                </a:solidFill>
                <a:latin typeface="Calibri"/>
                <a:ea typeface="Calibri"/>
                <a:cs typeface="Calibri"/>
                <a:sym typeface="Calibri"/>
              </a:rPr>
              <a:t>ch šk</a:t>
            </a:r>
            <a:r>
              <a:rPr lang="cs" sz="2000" dirty="0">
                <a:solidFill>
                  <a:srgbClr val="002060"/>
                </a:solidFill>
                <a:latin typeface="Calibri"/>
                <a:ea typeface="Calibri"/>
                <a:cs typeface="Calibri"/>
                <a:sym typeface="Calibri"/>
              </a:rPr>
              <a:t>ô</a:t>
            </a:r>
            <a:r>
              <a:rPr lang="cs" sz="2000" b="0" i="0" u="none" strike="noStrike" cap="none" dirty="0">
                <a:solidFill>
                  <a:srgbClr val="002060"/>
                </a:solidFill>
                <a:latin typeface="Calibri"/>
                <a:ea typeface="Calibri"/>
                <a:cs typeface="Calibri"/>
                <a:sym typeface="Calibri"/>
              </a:rPr>
              <a:t>l v</a:t>
            </a:r>
            <a:r>
              <a:rPr lang="cs" sz="2000" dirty="0">
                <a:solidFill>
                  <a:srgbClr val="002060"/>
                </a:solidFill>
                <a:latin typeface="Calibri"/>
                <a:ea typeface="Calibri"/>
                <a:cs typeface="Calibri"/>
                <a:sym typeface="Calibri"/>
              </a:rPr>
              <a:t>o</a:t>
            </a:r>
            <a:r>
              <a:rPr lang="cs" sz="2000" b="0" i="0" u="none" strike="noStrike" cap="none" dirty="0">
                <a:solidFill>
                  <a:srgbClr val="002060"/>
                </a:solidFill>
                <a:latin typeface="Calibri"/>
                <a:ea typeface="Calibri"/>
                <a:cs typeface="Calibri"/>
                <a:sym typeface="Calibri"/>
              </a:rPr>
              <a:t> v</a:t>
            </a:r>
            <a:r>
              <a:rPr lang="cs" sz="2000" dirty="0">
                <a:solidFill>
                  <a:srgbClr val="002060"/>
                </a:solidFill>
                <a:latin typeface="Calibri"/>
                <a:ea typeface="Calibri"/>
                <a:cs typeface="Calibri"/>
                <a:sym typeface="Calibri"/>
              </a:rPr>
              <a:t>e</a:t>
            </a:r>
            <a:r>
              <a:rPr lang="cs" sz="2000" b="0" i="0" u="none" strike="noStrike" cap="none" dirty="0">
                <a:solidFill>
                  <a:srgbClr val="002060"/>
                </a:solidFill>
                <a:latin typeface="Calibri"/>
                <a:ea typeface="Calibri"/>
                <a:cs typeface="Calibri"/>
                <a:sym typeface="Calibri"/>
              </a:rPr>
              <a:t>ku 14 až 16 </a:t>
            </a:r>
            <a:r>
              <a:rPr lang="cs" sz="2000" dirty="0">
                <a:solidFill>
                  <a:srgbClr val="002060"/>
                </a:solidFill>
                <a:latin typeface="Calibri"/>
                <a:ea typeface="Calibri"/>
                <a:cs typeface="Calibri"/>
                <a:sym typeface="Calibri"/>
              </a:rPr>
              <a:t>rokov</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51" name="Google Shape;251;p39"/>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252" name="Google Shape;252;p39"/>
          <p:cNvSpPr/>
          <p:nvPr/>
        </p:nvSpPr>
        <p:spPr>
          <a:xfrm>
            <a:off x="569450" y="11344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GATE</a:t>
            </a:r>
            <a:endParaRPr sz="4000" b="0" i="0" u="none" strike="noStrike" cap="none">
              <a:solidFill>
                <a:srgbClr val="000000"/>
              </a:solidFill>
              <a:latin typeface="Arial"/>
              <a:ea typeface="Arial"/>
              <a:cs typeface="Arial"/>
              <a:sym typeface="Arial"/>
            </a:endParaRPr>
          </a:p>
        </p:txBody>
      </p:sp>
      <p:pic>
        <p:nvPicPr>
          <p:cNvPr id="253" name="Google Shape;253;p39" title="G-COVER-2024-10.jpg"/>
          <p:cNvPicPr preferRelativeResize="0"/>
          <p:nvPr/>
        </p:nvPicPr>
        <p:blipFill rotWithShape="1">
          <a:blip r:embed="rId3">
            <a:alphaModFix/>
          </a:blip>
          <a:srcRect/>
          <a:stretch/>
        </p:blipFill>
        <p:spPr>
          <a:xfrm>
            <a:off x="6340147" y="1954650"/>
            <a:ext cx="2437300" cy="3446059"/>
          </a:xfrm>
          <a:prstGeom prst="rect">
            <a:avLst/>
          </a:prstGeom>
          <a:noFill/>
          <a:ln>
            <a:noFill/>
          </a:ln>
          <a:effectLst>
            <a:outerShdw blurRad="85725" dist="38100" dir="5400000" algn="bl" rotWithShape="0">
              <a:srgbClr val="000000">
                <a:alpha val="49800"/>
              </a:srgbClr>
            </a:outerShdw>
          </a:effectLst>
        </p:spPr>
      </p:pic>
      <p:pic>
        <p:nvPicPr>
          <p:cNvPr id="254" name="Google Shape;254;p39" title="G-COVER-2025-01.jpg"/>
          <p:cNvPicPr preferRelativeResize="0"/>
          <p:nvPr/>
        </p:nvPicPr>
        <p:blipFill rotWithShape="1">
          <a:blip r:embed="rId4">
            <a:alphaModFix/>
          </a:blip>
          <a:srcRect/>
          <a:stretch/>
        </p:blipFill>
        <p:spPr>
          <a:xfrm>
            <a:off x="4634250" y="3133296"/>
            <a:ext cx="2437300" cy="3446050"/>
          </a:xfrm>
          <a:prstGeom prst="rect">
            <a:avLst/>
          </a:prstGeom>
          <a:noFill/>
          <a:ln>
            <a:noFill/>
          </a:ln>
          <a:effectLst>
            <a:outerShdw blurRad="85725" dist="47625" dir="5400000" algn="bl" rotWithShape="0">
              <a:srgbClr val="000000">
                <a:alpha val="49800"/>
              </a:srgbClr>
            </a:outerShdw>
          </a:effectLst>
        </p:spPr>
      </p:pic>
      <p:sp>
        <p:nvSpPr>
          <p:cNvPr id="255" name="Google Shape;255;p39"/>
          <p:cNvSpPr txBox="1"/>
          <p:nvPr/>
        </p:nvSpPr>
        <p:spPr>
          <a:xfrm>
            <a:off x="401125" y="5513050"/>
            <a:ext cx="2594700" cy="5145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Uká</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ž</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ka videa - </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novembr</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ový GATE </a:t>
            </a:r>
            <a:endParaRPr sz="1300" b="1" i="0" u="none" strike="noStrike" cap="none">
              <a:solidFill>
                <a:schemeClr val="lt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0"/>
          <p:cNvSpPr/>
          <p:nvPr/>
        </p:nvSpPr>
        <p:spPr>
          <a:xfrm>
            <a:off x="537200" y="2329650"/>
            <a:ext cx="4126200" cy="3155100"/>
          </a:xfrm>
          <a:prstGeom prst="rect">
            <a:avLst/>
          </a:prstGeom>
          <a:noFill/>
          <a:ln>
            <a:noFill/>
          </a:ln>
        </p:spPr>
        <p:txBody>
          <a:bodyPr spcFirstLastPara="1" wrap="square" lIns="0" tIns="0" rIns="0" bIns="0" anchor="t" anchorCtr="0">
            <a:noAutofit/>
          </a:bodyPr>
          <a:lstStyle/>
          <a:p>
            <a:pPr marL="457200" marR="0" lvl="0" indent="-342900" algn="l" rtl="0">
              <a:lnSpc>
                <a:spcPct val="100000"/>
              </a:lnSpc>
              <a:spcBef>
                <a:spcPts val="0"/>
              </a:spcBef>
              <a:spcAft>
                <a:spcPts val="0"/>
              </a:spcAft>
              <a:buClr>
                <a:srgbClr val="002060"/>
              </a:buClr>
              <a:buSzPts val="1800"/>
              <a:buFont typeface="Calibri"/>
              <a:buChar char="●"/>
            </a:pPr>
            <a:r>
              <a:rPr lang="cs" sz="1800" b="1">
                <a:solidFill>
                  <a:srgbClr val="002060"/>
                </a:solidFill>
                <a:latin typeface="Calibri"/>
                <a:ea typeface="Calibri"/>
                <a:cs typeface="Calibri"/>
                <a:sym typeface="Calibri"/>
              </a:rPr>
              <a:t>Novinky z oblastí, ktoré sú teenagerom blízke: </a:t>
            </a:r>
            <a:r>
              <a:rPr lang="cs" sz="1800">
                <a:solidFill>
                  <a:srgbClr val="002060"/>
                </a:solidFill>
                <a:latin typeface="Calibri"/>
                <a:ea typeface="Calibri"/>
                <a:cs typeface="Calibri"/>
                <a:sym typeface="Calibri"/>
              </a:rPr>
              <a:t>popkultúra (hudba, film, sociálne médiá), technika, psychológia, talentovaní mladí ľudia z rôznych odborov…</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1">
                <a:solidFill>
                  <a:srgbClr val="002060"/>
                </a:solidFill>
                <a:latin typeface="Calibri"/>
                <a:ea typeface="Calibri"/>
                <a:cs typeface="Calibri"/>
                <a:sym typeface="Calibri"/>
              </a:rPr>
              <a:t>Reálie, sviatky a tradície </a:t>
            </a:r>
            <a:r>
              <a:rPr lang="cs" sz="1800">
                <a:solidFill>
                  <a:srgbClr val="002060"/>
                </a:solidFill>
                <a:latin typeface="Calibri"/>
                <a:ea typeface="Calibri"/>
                <a:cs typeface="Calibri"/>
                <a:sym typeface="Calibri"/>
              </a:rPr>
              <a:t>prístupným spôsobom.</a:t>
            </a:r>
            <a:endParaRPr sz="180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0" i="0" u="none" strike="noStrike" cap="none">
                <a:solidFill>
                  <a:srgbClr val="002060"/>
                </a:solidFill>
                <a:latin typeface="Calibri"/>
                <a:ea typeface="Calibri"/>
                <a:cs typeface="Calibri"/>
                <a:sym typeface="Calibri"/>
              </a:rPr>
              <a:t>P</a:t>
            </a:r>
            <a:r>
              <a:rPr lang="cs" sz="1800">
                <a:solidFill>
                  <a:srgbClr val="002060"/>
                </a:solidFill>
                <a:latin typeface="Calibri"/>
                <a:ea typeface="Calibri"/>
                <a:cs typeface="Calibri"/>
                <a:sym typeface="Calibri"/>
              </a:rPr>
              <a:t>r</a:t>
            </a:r>
            <a:r>
              <a:rPr lang="cs" sz="1800" b="0" i="0" u="none" strike="noStrike" cap="none">
                <a:solidFill>
                  <a:srgbClr val="002060"/>
                </a:solidFill>
                <a:latin typeface="Calibri"/>
                <a:ea typeface="Calibri"/>
                <a:cs typeface="Calibri"/>
                <a:sym typeface="Calibri"/>
              </a:rPr>
              <a:t>íprava na </a:t>
            </a:r>
            <a:r>
              <a:rPr lang="cs" sz="1800" b="1" i="0" u="none" strike="noStrike" cap="none">
                <a:solidFill>
                  <a:srgbClr val="002060"/>
                </a:solidFill>
                <a:latin typeface="Calibri"/>
                <a:ea typeface="Calibri"/>
                <a:cs typeface="Calibri"/>
                <a:sym typeface="Calibri"/>
              </a:rPr>
              <a:t>jazykové </a:t>
            </a:r>
            <a:r>
              <a:rPr lang="cs" sz="1800" b="1">
                <a:solidFill>
                  <a:srgbClr val="002060"/>
                </a:solidFill>
                <a:latin typeface="Calibri"/>
                <a:ea typeface="Calibri"/>
                <a:cs typeface="Calibri"/>
                <a:sym typeface="Calibri"/>
              </a:rPr>
              <a:t>skú</a:t>
            </a:r>
            <a:r>
              <a:rPr lang="cs" sz="1800" b="1" i="0" u="none" strike="noStrike" cap="none">
                <a:solidFill>
                  <a:srgbClr val="002060"/>
                </a:solidFill>
                <a:latin typeface="Calibri"/>
                <a:ea typeface="Calibri"/>
                <a:cs typeface="Calibri"/>
                <a:sym typeface="Calibri"/>
              </a:rPr>
              <a:t>šky</a:t>
            </a:r>
            <a:endParaRPr sz="1800" b="1"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0" i="0" u="none" strike="noStrike" cap="none">
                <a:solidFill>
                  <a:srgbClr val="002060"/>
                </a:solidFill>
                <a:latin typeface="Calibri"/>
                <a:ea typeface="Calibri"/>
                <a:cs typeface="Calibri"/>
                <a:sym typeface="Calibri"/>
              </a:rPr>
              <a:t>Gramatika a slovn</a:t>
            </a:r>
            <a:r>
              <a:rPr lang="cs" sz="1800">
                <a:solidFill>
                  <a:srgbClr val="002060"/>
                </a:solidFill>
                <a:latin typeface="Calibri"/>
                <a:ea typeface="Calibri"/>
                <a:cs typeface="Calibri"/>
                <a:sym typeface="Calibri"/>
              </a:rPr>
              <a:t>á</a:t>
            </a:r>
            <a:r>
              <a:rPr lang="cs" sz="1800" b="0" i="0" u="none" strike="noStrike" cap="none">
                <a:solidFill>
                  <a:srgbClr val="002060"/>
                </a:solidFill>
                <a:latin typeface="Calibri"/>
                <a:ea typeface="Calibri"/>
                <a:cs typeface="Calibri"/>
                <a:sym typeface="Calibri"/>
              </a:rPr>
              <a:t> zásoba zábavn</a:t>
            </a:r>
            <a:r>
              <a:rPr lang="cs" sz="1800">
                <a:solidFill>
                  <a:srgbClr val="002060"/>
                </a:solidFill>
                <a:latin typeface="Calibri"/>
                <a:ea typeface="Calibri"/>
                <a:cs typeface="Calibri"/>
                <a:sym typeface="Calibri"/>
              </a:rPr>
              <a:t>e</a:t>
            </a:r>
            <a:endParaRPr sz="1800" b="0" i="0" u="none" strike="noStrike" cap="none">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0" i="0" u="none" strike="noStrike" cap="none">
                <a:solidFill>
                  <a:srgbClr val="002060"/>
                </a:solidFill>
                <a:latin typeface="Calibri"/>
                <a:ea typeface="Calibri"/>
                <a:cs typeface="Calibri"/>
                <a:sym typeface="Calibri"/>
              </a:rPr>
              <a:t>Zábavné jazykové hry, p</a:t>
            </a:r>
            <a:r>
              <a:rPr lang="cs" sz="1800">
                <a:solidFill>
                  <a:srgbClr val="002060"/>
                </a:solidFill>
                <a:latin typeface="Calibri"/>
                <a:ea typeface="Calibri"/>
                <a:cs typeface="Calibri"/>
                <a:sym typeface="Calibri"/>
              </a:rPr>
              <a:t>r</a:t>
            </a:r>
            <a:r>
              <a:rPr lang="cs" sz="1800" b="0" i="0" u="none" strike="noStrike" cap="none">
                <a:solidFill>
                  <a:srgbClr val="002060"/>
                </a:solidFill>
                <a:latin typeface="Calibri"/>
                <a:ea typeface="Calibri"/>
                <a:cs typeface="Calibri"/>
                <a:sym typeface="Calibri"/>
              </a:rPr>
              <a:t>íb</a:t>
            </a:r>
            <a:r>
              <a:rPr lang="cs" sz="1800">
                <a:solidFill>
                  <a:srgbClr val="002060"/>
                </a:solidFill>
                <a:latin typeface="Calibri"/>
                <a:ea typeface="Calibri"/>
                <a:cs typeface="Calibri"/>
                <a:sym typeface="Calibri"/>
              </a:rPr>
              <a:t>e</a:t>
            </a:r>
            <a:r>
              <a:rPr lang="cs" sz="1800" b="0" i="0" u="none" strike="noStrike" cap="none">
                <a:solidFill>
                  <a:srgbClr val="002060"/>
                </a:solidFill>
                <a:latin typeface="Calibri"/>
                <a:ea typeface="Calibri"/>
                <a:cs typeface="Calibri"/>
                <a:sym typeface="Calibri"/>
              </a:rPr>
              <a:t>hy, komiksov</a:t>
            </a:r>
            <a:r>
              <a:rPr lang="cs" sz="1800">
                <a:solidFill>
                  <a:srgbClr val="002060"/>
                </a:solidFill>
                <a:latin typeface="Calibri"/>
                <a:ea typeface="Calibri"/>
                <a:cs typeface="Calibri"/>
                <a:sym typeface="Calibri"/>
              </a:rPr>
              <a:t>o</a:t>
            </a:r>
            <a:r>
              <a:rPr lang="cs" sz="1800" b="0" i="0" u="none" strike="noStrike" cap="none">
                <a:solidFill>
                  <a:srgbClr val="002060"/>
                </a:solidFill>
                <a:latin typeface="Calibri"/>
                <a:ea typeface="Calibri"/>
                <a:cs typeface="Calibri"/>
                <a:sym typeface="Calibri"/>
              </a:rPr>
              <a:t> </a:t>
            </a:r>
            <a:r>
              <a:rPr lang="cs" sz="1800">
                <a:solidFill>
                  <a:srgbClr val="002060"/>
                </a:solidFill>
                <a:latin typeface="Calibri"/>
                <a:ea typeface="Calibri"/>
                <a:cs typeface="Calibri"/>
                <a:sym typeface="Calibri"/>
              </a:rPr>
              <a:t>s</a:t>
            </a:r>
            <a:r>
              <a:rPr lang="cs" sz="1800" b="0" i="0" u="none" strike="noStrike" cap="none">
                <a:solidFill>
                  <a:srgbClr val="002060"/>
                </a:solidFill>
                <a:latin typeface="Calibri"/>
                <a:ea typeface="Calibri"/>
                <a:cs typeface="Calibri"/>
                <a:sym typeface="Calibri"/>
              </a:rPr>
              <a:t>pracovaná literat</a:t>
            </a:r>
            <a:r>
              <a:rPr lang="cs" sz="1800">
                <a:solidFill>
                  <a:srgbClr val="002060"/>
                </a:solidFill>
                <a:latin typeface="Calibri"/>
                <a:ea typeface="Calibri"/>
                <a:cs typeface="Calibri"/>
                <a:sym typeface="Calibri"/>
              </a:rPr>
              <a:t>ú</a:t>
            </a:r>
            <a:r>
              <a:rPr lang="cs" sz="1800" b="0" i="0" u="none" strike="noStrike" cap="none">
                <a:solidFill>
                  <a:srgbClr val="002060"/>
                </a:solidFill>
                <a:latin typeface="Calibri"/>
                <a:ea typeface="Calibri"/>
                <a:cs typeface="Calibri"/>
                <a:sym typeface="Calibri"/>
              </a:rPr>
              <a:t>ra…</a:t>
            </a:r>
            <a:endParaRPr sz="18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262" name="Google Shape;262;p40"/>
          <p:cNvSpPr txBox="1"/>
          <p:nvPr/>
        </p:nvSpPr>
        <p:spPr>
          <a:xfrm>
            <a:off x="3278375" y="5770700"/>
            <a:ext cx="5246400" cy="924000"/>
          </a:xfrm>
          <a:prstGeom prst="rect">
            <a:avLst/>
          </a:prstGeom>
          <a:noFill/>
          <a:ln>
            <a:noFill/>
          </a:ln>
        </p:spPr>
        <p:txBody>
          <a:bodyPr spcFirstLastPara="1" wrap="square" lIns="91425" tIns="45700" rIns="91425" bIns="45700" anchor="t" anchorCtr="0">
            <a:spAutoFit/>
          </a:bodyPr>
          <a:lstStyle/>
          <a:p>
            <a:pPr marL="0" marR="0" lvl="0" indent="0" algn="l" rtl="0">
              <a:lnSpc>
                <a:spcPct val="107916"/>
              </a:lnSpc>
              <a:spcBef>
                <a:spcPts val="0"/>
              </a:spcBef>
              <a:spcAft>
                <a:spcPts val="0"/>
              </a:spcAft>
              <a:buClr>
                <a:srgbClr val="000000"/>
              </a:buClr>
              <a:buSzPts val="1100"/>
              <a:buFont typeface="Arial"/>
              <a:buNone/>
            </a:pPr>
            <a:r>
              <a:rPr lang="cs" sz="1500" b="0" i="1" u="none" strike="noStrike" cap="none">
                <a:solidFill>
                  <a:schemeClr val="dk1"/>
                </a:solidFill>
                <a:latin typeface="Calibri"/>
                <a:ea typeface="Calibri"/>
                <a:cs typeface="Calibri"/>
                <a:sym typeface="Calibri"/>
              </a:rPr>
              <a:t>“With GATE, teenagers use their growing English skills to connect with their peers and with the wider world.” </a:t>
            </a:r>
            <a:endParaRPr sz="1500" b="0" i="1" u="none" strike="noStrike" cap="none">
              <a:solidFill>
                <a:schemeClr val="dk1"/>
              </a:solidFill>
              <a:latin typeface="Calibri"/>
              <a:ea typeface="Calibri"/>
              <a:cs typeface="Calibri"/>
              <a:sym typeface="Calibri"/>
            </a:endParaRPr>
          </a:p>
          <a:p>
            <a:pPr marL="0" marR="0" lvl="0" indent="0" algn="l" rtl="0">
              <a:lnSpc>
                <a:spcPct val="107916"/>
              </a:lnSpc>
              <a:spcBef>
                <a:spcPts val="800"/>
              </a:spcBef>
              <a:spcAft>
                <a:spcPts val="800"/>
              </a:spcAft>
              <a:buClr>
                <a:srgbClr val="000000"/>
              </a:buClr>
              <a:buSzPts val="1100"/>
              <a:buFont typeface="Arial"/>
              <a:buNone/>
            </a:pPr>
            <a:r>
              <a:rPr lang="cs" sz="1500" b="0" i="0" u="none" strike="noStrike" cap="none">
                <a:solidFill>
                  <a:schemeClr val="dk1"/>
                </a:solidFill>
                <a:latin typeface="Calibri"/>
                <a:ea typeface="Calibri"/>
                <a:cs typeface="Calibri"/>
                <a:sym typeface="Calibri"/>
              </a:rPr>
              <a:t>Liam Peach (zástupce šéfredaktora GATE)</a:t>
            </a:r>
            <a:endParaRPr sz="1500" b="0" i="0" u="none" strike="noStrike" cap="none">
              <a:solidFill>
                <a:schemeClr val="dk1"/>
              </a:solidFill>
              <a:latin typeface="Calibri"/>
              <a:ea typeface="Calibri"/>
              <a:cs typeface="Calibri"/>
              <a:sym typeface="Calibri"/>
            </a:endParaRPr>
          </a:p>
        </p:txBody>
      </p:sp>
      <p:sp>
        <p:nvSpPr>
          <p:cNvPr id="263" name="Google Shape;263;p40"/>
          <p:cNvSpPr/>
          <p:nvPr/>
        </p:nvSpPr>
        <p:spPr>
          <a:xfrm>
            <a:off x="537200" y="8637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GATE</a:t>
            </a:r>
            <a:endParaRPr sz="40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3000" b="0" i="1" u="none" strike="noStrike" cap="none">
                <a:solidFill>
                  <a:srgbClr val="2E75B5"/>
                </a:solidFill>
                <a:latin typeface="Calibri"/>
                <a:ea typeface="Calibri"/>
                <a:cs typeface="Calibri"/>
                <a:sym typeface="Calibri"/>
              </a:rPr>
              <a:t>Tém</a:t>
            </a:r>
            <a:r>
              <a:rPr lang="cs" sz="3000" i="1">
                <a:solidFill>
                  <a:srgbClr val="2E75B5"/>
                </a:solidFill>
                <a:latin typeface="Calibri"/>
                <a:ea typeface="Calibri"/>
                <a:cs typeface="Calibri"/>
                <a:sym typeface="Calibri"/>
              </a:rPr>
              <a:t>y</a:t>
            </a:r>
            <a:r>
              <a:rPr lang="cs" sz="3000" b="0" i="1" u="none" strike="noStrike" cap="none">
                <a:solidFill>
                  <a:srgbClr val="2E75B5"/>
                </a:solidFill>
                <a:latin typeface="Calibri"/>
                <a:ea typeface="Calibri"/>
                <a:cs typeface="Calibri"/>
                <a:sym typeface="Calibri"/>
              </a:rPr>
              <a:t> a jazyk, kt</a:t>
            </a:r>
            <a:r>
              <a:rPr lang="cs" sz="3000" i="1">
                <a:solidFill>
                  <a:srgbClr val="2E75B5"/>
                </a:solidFill>
                <a:latin typeface="Calibri"/>
                <a:ea typeface="Calibri"/>
                <a:cs typeface="Calibri"/>
                <a:sym typeface="Calibri"/>
              </a:rPr>
              <a:t>o</a:t>
            </a:r>
            <a:r>
              <a:rPr lang="cs" sz="3000" b="0" i="1" u="none" strike="noStrike" cap="none">
                <a:solidFill>
                  <a:srgbClr val="2E75B5"/>
                </a:solidFill>
                <a:latin typeface="Calibri"/>
                <a:ea typeface="Calibri"/>
                <a:cs typeface="Calibri"/>
                <a:sym typeface="Calibri"/>
              </a:rPr>
              <a:t>rým teenage</a:t>
            </a:r>
            <a:r>
              <a:rPr lang="cs" sz="3000" i="1">
                <a:solidFill>
                  <a:srgbClr val="2E75B5"/>
                </a:solidFill>
                <a:latin typeface="Calibri"/>
                <a:ea typeface="Calibri"/>
                <a:cs typeface="Calibri"/>
                <a:sym typeface="Calibri"/>
              </a:rPr>
              <a:t>r</a:t>
            </a:r>
            <a:r>
              <a:rPr lang="cs" sz="3000" b="0" i="1" u="none" strike="noStrike" cap="none">
                <a:solidFill>
                  <a:srgbClr val="2E75B5"/>
                </a:solidFill>
                <a:latin typeface="Calibri"/>
                <a:ea typeface="Calibri"/>
                <a:cs typeface="Calibri"/>
                <a:sym typeface="Calibri"/>
              </a:rPr>
              <a:t>i rozum</a:t>
            </a:r>
            <a:r>
              <a:rPr lang="cs" sz="3000" i="1">
                <a:solidFill>
                  <a:srgbClr val="2E75B5"/>
                </a:solidFill>
                <a:latin typeface="Calibri"/>
                <a:ea typeface="Calibri"/>
                <a:cs typeface="Calibri"/>
                <a:sym typeface="Calibri"/>
              </a:rPr>
              <a:t>e</a:t>
            </a:r>
            <a:r>
              <a:rPr lang="cs" sz="3000" b="0" i="1" u="none" strike="noStrike" cap="none">
                <a:solidFill>
                  <a:srgbClr val="2E75B5"/>
                </a:solidFill>
                <a:latin typeface="Calibri"/>
                <a:ea typeface="Calibri"/>
                <a:cs typeface="Calibri"/>
                <a:sym typeface="Calibri"/>
              </a:rPr>
              <a:t>j</a:t>
            </a:r>
            <a:r>
              <a:rPr lang="cs" sz="3000" i="1">
                <a:solidFill>
                  <a:srgbClr val="2E75B5"/>
                </a:solidFill>
                <a:latin typeface="Calibri"/>
                <a:ea typeface="Calibri"/>
                <a:cs typeface="Calibri"/>
                <a:sym typeface="Calibri"/>
              </a:rPr>
              <a:t>ú</a:t>
            </a:r>
            <a:r>
              <a:rPr lang="cs" sz="3000" b="0" i="1" u="none" strike="noStrike" cap="none">
                <a:solidFill>
                  <a:srgbClr val="2E75B5"/>
                </a:solidFill>
                <a:latin typeface="Calibri"/>
                <a:ea typeface="Calibri"/>
                <a:cs typeface="Calibri"/>
                <a:sym typeface="Calibri"/>
              </a:rPr>
              <a:t>. </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pic>
        <p:nvPicPr>
          <p:cNvPr id="264" name="Google Shape;264;p40" title="04.jpg"/>
          <p:cNvPicPr preferRelativeResize="0"/>
          <p:nvPr/>
        </p:nvPicPr>
        <p:blipFill rotWithShape="1">
          <a:blip r:embed="rId3">
            <a:alphaModFix amt="80000"/>
          </a:blip>
          <a:srcRect/>
          <a:stretch/>
        </p:blipFill>
        <p:spPr>
          <a:xfrm rot="-397779">
            <a:off x="4913950" y="2090850"/>
            <a:ext cx="2072250" cy="2930750"/>
          </a:xfrm>
          <a:prstGeom prst="rect">
            <a:avLst/>
          </a:prstGeom>
          <a:noFill/>
          <a:ln>
            <a:noFill/>
          </a:ln>
        </p:spPr>
      </p:pic>
      <p:pic>
        <p:nvPicPr>
          <p:cNvPr id="265" name="Google Shape;265;p40" title="05.jpg"/>
          <p:cNvPicPr preferRelativeResize="0"/>
          <p:nvPr/>
        </p:nvPicPr>
        <p:blipFill rotWithShape="1">
          <a:blip r:embed="rId4">
            <a:alphaModFix amt="80000"/>
          </a:blip>
          <a:srcRect/>
          <a:stretch/>
        </p:blipFill>
        <p:spPr>
          <a:xfrm rot="243844">
            <a:off x="6986201" y="2114475"/>
            <a:ext cx="2038828" cy="28835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1">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1">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1">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1">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1"/>
          <p:cNvSpPr/>
          <p:nvPr/>
        </p:nvSpPr>
        <p:spPr>
          <a:xfrm>
            <a:off x="514350" y="2523975"/>
            <a:ext cx="3794100" cy="2387700"/>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B1-B2 (+ C1 SERR) - st</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edn</a:t>
            </a:r>
            <a:r>
              <a:rPr lang="cs" sz="2000" dirty="0">
                <a:solidFill>
                  <a:srgbClr val="002060"/>
                </a:solidFill>
                <a:latin typeface="Calibri"/>
                <a:ea typeface="Calibri"/>
                <a:cs typeface="Calibri"/>
                <a:sym typeface="Calibri"/>
              </a:rPr>
              <a:t>e</a:t>
            </a:r>
            <a:r>
              <a:rPr lang="cs" sz="2000" b="0" i="0" u="none" strike="noStrike" cap="none" dirty="0">
                <a:solidFill>
                  <a:srgbClr val="002060"/>
                </a:solidFill>
                <a:latin typeface="Calibri"/>
                <a:ea typeface="Calibri"/>
                <a:cs typeface="Calibri"/>
                <a:sym typeface="Calibri"/>
              </a:rPr>
              <a:t> pokročilá znalos</a:t>
            </a:r>
            <a:r>
              <a:rPr lang="cs" sz="2000" dirty="0">
                <a:solidFill>
                  <a:srgbClr val="002060"/>
                </a:solidFill>
                <a:latin typeface="Calibri"/>
                <a:ea typeface="Calibri"/>
                <a:cs typeface="Calibri"/>
                <a:sym typeface="Calibri"/>
              </a:rPr>
              <a:t>ť</a:t>
            </a:r>
            <a:r>
              <a:rPr lang="cs" sz="2000" b="0" i="0" u="none" strike="noStrike" cap="none" dirty="0">
                <a:solidFill>
                  <a:srgbClr val="002060"/>
                </a:solidFill>
                <a:latin typeface="Calibri"/>
                <a:ea typeface="Calibri"/>
                <a:cs typeface="Calibri"/>
                <a:sym typeface="Calibri"/>
              </a:rPr>
              <a:t> angličtiny</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Gymnázi</a:t>
            </a:r>
            <a:r>
              <a:rPr lang="cs" sz="2000" dirty="0">
                <a:solidFill>
                  <a:srgbClr val="002060"/>
                </a:solidFill>
                <a:latin typeface="Calibri"/>
                <a:ea typeface="Calibri"/>
                <a:cs typeface="Calibri"/>
                <a:sym typeface="Calibri"/>
              </a:rPr>
              <a:t>á</a:t>
            </a:r>
            <a:r>
              <a:rPr lang="cs" sz="2000" b="0" i="0" u="none" strike="noStrike" cap="none" dirty="0">
                <a:solidFill>
                  <a:srgbClr val="002060"/>
                </a:solidFill>
                <a:latin typeface="Calibri"/>
                <a:ea typeface="Calibri"/>
                <a:cs typeface="Calibri"/>
                <a:sym typeface="Calibri"/>
              </a:rPr>
              <a:t> a st</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edn</a:t>
            </a:r>
            <a:r>
              <a:rPr lang="cs" sz="2000" dirty="0">
                <a:solidFill>
                  <a:srgbClr val="002060"/>
                </a:solidFill>
                <a:latin typeface="Calibri"/>
                <a:ea typeface="Calibri"/>
                <a:cs typeface="Calibri"/>
                <a:sym typeface="Calibri"/>
              </a:rPr>
              <a:t>é</a:t>
            </a:r>
            <a:r>
              <a:rPr lang="cs" sz="2000" b="0" i="0" u="none" strike="noStrike" cap="none" dirty="0">
                <a:solidFill>
                  <a:srgbClr val="002060"/>
                </a:solidFill>
                <a:latin typeface="Calibri"/>
                <a:ea typeface="Calibri"/>
                <a:cs typeface="Calibri"/>
                <a:sym typeface="Calibri"/>
              </a:rPr>
              <a:t> školy</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dirty="0">
                <a:solidFill>
                  <a:srgbClr val="002060"/>
                </a:solidFill>
                <a:latin typeface="Calibri"/>
                <a:ea typeface="Calibri"/>
                <a:cs typeface="Calibri"/>
                <a:sym typeface="Calibri"/>
              </a:rPr>
              <a:t>Š</a:t>
            </a:r>
            <a:r>
              <a:rPr lang="cs" sz="2000" b="0" i="0" u="none" strike="noStrike" cap="none" dirty="0">
                <a:solidFill>
                  <a:srgbClr val="002060"/>
                </a:solidFill>
                <a:latin typeface="Calibri"/>
                <a:ea typeface="Calibri"/>
                <a:cs typeface="Calibri"/>
                <a:sym typeface="Calibri"/>
              </a:rPr>
              <a:t>tudenti a mladí dosp</a:t>
            </a:r>
            <a:r>
              <a:rPr lang="cs" sz="2000" dirty="0">
                <a:solidFill>
                  <a:srgbClr val="002060"/>
                </a:solidFill>
                <a:latin typeface="Calibri"/>
                <a:ea typeface="Calibri"/>
                <a:cs typeface="Calibri"/>
                <a:sym typeface="Calibri"/>
              </a:rPr>
              <a:t>e</a:t>
            </a:r>
            <a:r>
              <a:rPr lang="cs" sz="2000" b="0" i="0" u="none" strike="noStrike" cap="none" dirty="0">
                <a:solidFill>
                  <a:srgbClr val="002060"/>
                </a:solidFill>
                <a:latin typeface="Calibri"/>
                <a:ea typeface="Calibri"/>
                <a:cs typeface="Calibri"/>
                <a:sym typeface="Calibri"/>
              </a:rPr>
              <a:t>lí v</a:t>
            </a:r>
            <a:r>
              <a:rPr lang="cs" sz="2000" dirty="0">
                <a:solidFill>
                  <a:srgbClr val="002060"/>
                </a:solidFill>
                <a:latin typeface="Calibri"/>
                <a:ea typeface="Calibri"/>
                <a:cs typeface="Calibri"/>
                <a:sym typeface="Calibri"/>
              </a:rPr>
              <a:t>o</a:t>
            </a:r>
            <a:r>
              <a:rPr lang="cs" sz="2000" b="0" i="0" u="none" strike="noStrike" cap="none" dirty="0">
                <a:solidFill>
                  <a:srgbClr val="002060"/>
                </a:solidFill>
                <a:latin typeface="Calibri"/>
                <a:ea typeface="Calibri"/>
                <a:cs typeface="Calibri"/>
                <a:sym typeface="Calibri"/>
              </a:rPr>
              <a:t> v</a:t>
            </a:r>
            <a:r>
              <a:rPr lang="cs" sz="2000" dirty="0">
                <a:solidFill>
                  <a:srgbClr val="002060"/>
                </a:solidFill>
                <a:latin typeface="Calibri"/>
                <a:ea typeface="Calibri"/>
                <a:cs typeface="Calibri"/>
                <a:sym typeface="Calibri"/>
              </a:rPr>
              <a:t>e</a:t>
            </a:r>
            <a:r>
              <a:rPr lang="cs" sz="2000" b="0" i="0" u="none" strike="noStrike" cap="none" dirty="0">
                <a:solidFill>
                  <a:srgbClr val="002060"/>
                </a:solidFill>
                <a:latin typeface="Calibri"/>
                <a:ea typeface="Calibri"/>
                <a:cs typeface="Calibri"/>
                <a:sym typeface="Calibri"/>
              </a:rPr>
              <a:t>ku 15–20 </a:t>
            </a:r>
            <a:r>
              <a:rPr lang="cs" sz="2000" dirty="0">
                <a:solidFill>
                  <a:srgbClr val="002060"/>
                </a:solidFill>
                <a:latin typeface="Calibri"/>
                <a:ea typeface="Calibri"/>
                <a:cs typeface="Calibri"/>
                <a:sym typeface="Calibri"/>
              </a:rPr>
              <a:t>rokov</a:t>
            </a:r>
            <a:r>
              <a:rPr lang="cs" sz="2000" b="0" i="0" u="none" strike="noStrike" cap="none" dirty="0">
                <a:solidFill>
                  <a:srgbClr val="002060"/>
                </a:solidFill>
                <a:latin typeface="Calibri"/>
                <a:ea typeface="Calibri"/>
                <a:cs typeface="Calibri"/>
                <a:sym typeface="Calibri"/>
              </a:rPr>
              <a:t> (2. až 4. ročník SŠ)</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72" name="Google Shape;272;p41"/>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273" name="Google Shape;273;p41"/>
          <p:cNvSpPr/>
          <p:nvPr/>
        </p:nvSpPr>
        <p:spPr>
          <a:xfrm>
            <a:off x="569450" y="11344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dirty="0">
                <a:solidFill>
                  <a:srgbClr val="2E75B5"/>
                </a:solidFill>
                <a:latin typeface="Calibri"/>
                <a:ea typeface="Calibri"/>
                <a:cs typeface="Calibri"/>
                <a:sym typeface="Calibri"/>
              </a:rPr>
              <a:t>BRIDGE CZ A SK</a:t>
            </a:r>
            <a:endParaRPr sz="4000" b="0" i="0" u="none" strike="noStrike" cap="none" dirty="0">
              <a:solidFill>
                <a:srgbClr val="000000"/>
              </a:solidFill>
              <a:latin typeface="Arial"/>
              <a:ea typeface="Arial"/>
              <a:cs typeface="Arial"/>
              <a:sym typeface="Arial"/>
            </a:endParaRPr>
          </a:p>
        </p:txBody>
      </p:sp>
      <p:pic>
        <p:nvPicPr>
          <p:cNvPr id="274" name="Google Shape;274;p41" title="B-CZ-COVER-2024-10.jpg"/>
          <p:cNvPicPr preferRelativeResize="0"/>
          <p:nvPr/>
        </p:nvPicPr>
        <p:blipFill rotWithShape="1">
          <a:blip r:embed="rId3">
            <a:alphaModFix/>
          </a:blip>
          <a:srcRect/>
          <a:stretch/>
        </p:blipFill>
        <p:spPr>
          <a:xfrm rot="-304217">
            <a:off x="4351239" y="2026994"/>
            <a:ext cx="2648074" cy="3729362"/>
          </a:xfrm>
          <a:prstGeom prst="rect">
            <a:avLst/>
          </a:prstGeom>
          <a:noFill/>
          <a:ln>
            <a:noFill/>
          </a:ln>
          <a:effectLst>
            <a:outerShdw blurRad="85725" dist="38100" dir="5400000" algn="bl" rotWithShape="0">
              <a:srgbClr val="000000">
                <a:alpha val="49800"/>
              </a:srgbClr>
            </a:outerShdw>
          </a:effectLst>
        </p:spPr>
      </p:pic>
      <p:pic>
        <p:nvPicPr>
          <p:cNvPr id="275" name="Google Shape;275;p41" title="B-SK-COVER-2025-01.jpg"/>
          <p:cNvPicPr preferRelativeResize="0"/>
          <p:nvPr/>
        </p:nvPicPr>
        <p:blipFill rotWithShape="1">
          <a:blip r:embed="rId4">
            <a:alphaModFix/>
          </a:blip>
          <a:srcRect/>
          <a:stretch/>
        </p:blipFill>
        <p:spPr>
          <a:xfrm rot="233225">
            <a:off x="6116488" y="2780612"/>
            <a:ext cx="2676548" cy="3769452"/>
          </a:xfrm>
          <a:prstGeom prst="rect">
            <a:avLst/>
          </a:prstGeom>
          <a:noFill/>
          <a:ln>
            <a:noFill/>
          </a:ln>
          <a:effectLst>
            <a:outerShdw blurRad="85725" dist="47625" dir="5400000" algn="bl" rotWithShape="0">
              <a:srgbClr val="000000">
                <a:alpha val="49800"/>
              </a:srgbClr>
            </a:outerShdw>
          </a:effectLst>
        </p:spPr>
      </p:pic>
      <p:sp>
        <p:nvSpPr>
          <p:cNvPr id="276" name="Google Shape;276;p41"/>
          <p:cNvSpPr txBox="1"/>
          <p:nvPr/>
        </p:nvSpPr>
        <p:spPr>
          <a:xfrm>
            <a:off x="401125" y="5513050"/>
            <a:ext cx="2594700" cy="5145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Uká</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ž</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ka videa - </a:t>
            </a:r>
            <a:r>
              <a:rPr lang="cs" sz="1300" b="1" u="sng">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októbrový</a:t>
            </a:r>
            <a:r>
              <a:rPr lang="cs" sz="1300" b="1" i="0" u="sng" strike="noStrike" cap="none">
                <a:solidFill>
                  <a:schemeClr val="lt1"/>
                </a:solidFill>
                <a:latin typeface="Roboto"/>
                <a:ea typeface="Roboto"/>
                <a:cs typeface="Roboto"/>
                <a:sym typeface="Roboto"/>
                <a:hlinkClick r:id="rId5">
                  <a:extLst>
                    <a:ext uri="{A12FA001-AC4F-418D-AE19-62706E023703}">
                      <ahyp:hlinkClr xmlns:ahyp="http://schemas.microsoft.com/office/drawing/2018/hyperlinkcolor" val="tx"/>
                    </a:ext>
                  </a:extLst>
                </a:hlinkClick>
              </a:rPr>
              <a:t> BRIDGE </a:t>
            </a:r>
            <a:endParaRPr sz="1300" b="1" i="0" u="none" strike="noStrike" cap="none">
              <a:solidFill>
                <a:schemeClr val="lt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2"/>
          <p:cNvSpPr/>
          <p:nvPr/>
        </p:nvSpPr>
        <p:spPr>
          <a:xfrm>
            <a:off x="502925" y="2181075"/>
            <a:ext cx="3794100" cy="3391800"/>
          </a:xfrm>
          <a:prstGeom prst="rect">
            <a:avLst/>
          </a:prstGeom>
          <a:no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1" i="0" u="none" strike="noStrike" cap="none" dirty="0">
                <a:solidFill>
                  <a:srgbClr val="002060"/>
                </a:solidFill>
                <a:latin typeface="Calibri"/>
                <a:ea typeface="Calibri"/>
                <a:cs typeface="Calibri"/>
                <a:sym typeface="Calibri"/>
              </a:rPr>
              <a:t>Široký záb</a:t>
            </a:r>
            <a:r>
              <a:rPr lang="cs" sz="1800" b="1" dirty="0">
                <a:solidFill>
                  <a:srgbClr val="002060"/>
                </a:solidFill>
                <a:latin typeface="Calibri"/>
                <a:ea typeface="Calibri"/>
                <a:cs typeface="Calibri"/>
                <a:sym typeface="Calibri"/>
              </a:rPr>
              <a:t>e</a:t>
            </a:r>
            <a:r>
              <a:rPr lang="cs" sz="1800" b="1" i="0" u="none" strike="noStrike" cap="none" dirty="0">
                <a:solidFill>
                  <a:srgbClr val="002060"/>
                </a:solidFill>
                <a:latin typeface="Calibri"/>
                <a:ea typeface="Calibri"/>
                <a:cs typeface="Calibri"/>
                <a:sym typeface="Calibri"/>
              </a:rPr>
              <a:t>r tém: </a:t>
            </a:r>
            <a:r>
              <a:rPr lang="cs" sz="1800" b="0" i="0" u="none" strike="noStrike" cap="none" dirty="0">
                <a:solidFill>
                  <a:srgbClr val="002060"/>
                </a:solidFill>
                <a:latin typeface="Calibri"/>
                <a:ea typeface="Calibri"/>
                <a:cs typeface="Calibri"/>
                <a:sym typeface="Calibri"/>
              </a:rPr>
              <a:t>aktuáln</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 tém</a:t>
            </a:r>
            <a:r>
              <a:rPr lang="cs" sz="1800" dirty="0">
                <a:solidFill>
                  <a:srgbClr val="002060"/>
                </a:solidFill>
                <a:latin typeface="Calibri"/>
                <a:ea typeface="Calibri"/>
                <a:cs typeface="Calibri"/>
                <a:sym typeface="Calibri"/>
              </a:rPr>
              <a:t>y</a:t>
            </a:r>
            <a:r>
              <a:rPr lang="cs" sz="1800" b="0" i="0" u="none" strike="noStrike" cap="none" dirty="0">
                <a:solidFill>
                  <a:srgbClr val="002060"/>
                </a:solidFill>
                <a:latin typeface="Calibri"/>
                <a:ea typeface="Calibri"/>
                <a:cs typeface="Calibri"/>
                <a:sym typeface="Calibri"/>
              </a:rPr>
              <a:t>, reálie, sv</a:t>
            </a:r>
            <a:r>
              <a:rPr lang="cs" sz="1800" dirty="0">
                <a:solidFill>
                  <a:srgbClr val="002060"/>
                </a:solidFill>
                <a:latin typeface="Calibri"/>
                <a:ea typeface="Calibri"/>
                <a:cs typeface="Calibri"/>
                <a:sym typeface="Calibri"/>
              </a:rPr>
              <a:t>ia</a:t>
            </a:r>
            <a:r>
              <a:rPr lang="cs" sz="1800" b="0" i="0" u="none" strike="noStrike" cap="none" dirty="0">
                <a:solidFill>
                  <a:srgbClr val="002060"/>
                </a:solidFill>
                <a:latin typeface="Calibri"/>
                <a:ea typeface="Calibri"/>
                <a:cs typeface="Calibri"/>
                <a:sym typeface="Calibri"/>
              </a:rPr>
              <a:t>tky a trad</a:t>
            </a:r>
            <a:r>
              <a:rPr lang="cs" sz="1800" dirty="0">
                <a:solidFill>
                  <a:srgbClr val="002060"/>
                </a:solidFill>
                <a:latin typeface="Calibri"/>
                <a:ea typeface="Calibri"/>
                <a:cs typeface="Calibri"/>
                <a:sym typeface="Calibri"/>
              </a:rPr>
              <a:t>í</a:t>
            </a:r>
            <a:r>
              <a:rPr lang="cs" sz="1800" b="0" i="0" u="none" strike="noStrike" cap="none" dirty="0">
                <a:solidFill>
                  <a:srgbClr val="002060"/>
                </a:solidFill>
                <a:latin typeface="Calibri"/>
                <a:ea typeface="Calibri"/>
                <a:cs typeface="Calibri"/>
                <a:sym typeface="Calibri"/>
              </a:rPr>
              <a:t>cie,  technol</a:t>
            </a:r>
            <a:r>
              <a:rPr lang="cs" sz="1800" dirty="0">
                <a:solidFill>
                  <a:srgbClr val="002060"/>
                </a:solidFill>
                <a:latin typeface="Calibri"/>
                <a:ea typeface="Calibri"/>
                <a:cs typeface="Calibri"/>
                <a:sym typeface="Calibri"/>
              </a:rPr>
              <a:t>ó</a:t>
            </a:r>
            <a:r>
              <a:rPr lang="cs" sz="1800" b="0" i="0" u="none" strike="noStrike" cap="none" dirty="0">
                <a:solidFill>
                  <a:srgbClr val="002060"/>
                </a:solidFill>
                <a:latin typeface="Calibri"/>
                <a:ea typeface="Calibri"/>
                <a:cs typeface="Calibri"/>
                <a:sym typeface="Calibri"/>
              </a:rPr>
              <a:t>gie, v</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da, literat</a:t>
            </a:r>
            <a:r>
              <a:rPr lang="cs" sz="1800" dirty="0">
                <a:solidFill>
                  <a:srgbClr val="002060"/>
                </a:solidFill>
                <a:latin typeface="Calibri"/>
                <a:ea typeface="Calibri"/>
                <a:cs typeface="Calibri"/>
                <a:sym typeface="Calibri"/>
              </a:rPr>
              <a:t>ú</a:t>
            </a:r>
            <a:r>
              <a:rPr lang="cs" sz="1800" b="0" i="0" u="none" strike="noStrike" cap="none" dirty="0">
                <a:solidFill>
                  <a:srgbClr val="002060"/>
                </a:solidFill>
                <a:latin typeface="Calibri"/>
                <a:ea typeface="Calibri"/>
                <a:cs typeface="Calibri"/>
                <a:sym typeface="Calibri"/>
              </a:rPr>
              <a:t>ra, zábava, </a:t>
            </a:r>
            <a:r>
              <a:rPr lang="cs" sz="1800" dirty="0">
                <a:solidFill>
                  <a:srgbClr val="002060"/>
                </a:solidFill>
                <a:latin typeface="Calibri"/>
                <a:ea typeface="Calibri"/>
                <a:cs typeface="Calibri"/>
                <a:sym typeface="Calibri"/>
              </a:rPr>
              <a:t>š</a:t>
            </a:r>
            <a:r>
              <a:rPr lang="cs" sz="1800" b="0" i="0" u="none" strike="noStrike" cap="none" dirty="0">
                <a:solidFill>
                  <a:srgbClr val="002060"/>
                </a:solidFill>
                <a:latin typeface="Calibri"/>
                <a:ea typeface="Calibri"/>
                <a:cs typeface="Calibri"/>
                <a:sym typeface="Calibri"/>
              </a:rPr>
              <a:t>port…</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0" i="0" u="none" strike="noStrike" cap="none" dirty="0">
                <a:solidFill>
                  <a:srgbClr val="002060"/>
                </a:solidFill>
                <a:latin typeface="Calibri"/>
                <a:ea typeface="Calibri"/>
                <a:cs typeface="Calibri"/>
                <a:sym typeface="Calibri"/>
              </a:rPr>
              <a:t>Hlbš</a:t>
            </a:r>
            <a:r>
              <a:rPr lang="cs" sz="1800" dirty="0">
                <a:solidFill>
                  <a:srgbClr val="002060"/>
                </a:solidFill>
                <a:latin typeface="Calibri"/>
                <a:ea typeface="Calibri"/>
                <a:cs typeface="Calibri"/>
                <a:sym typeface="Calibri"/>
              </a:rPr>
              <a:t>ie</a:t>
            </a:r>
            <a:r>
              <a:rPr lang="cs" sz="1800" b="0" i="0" u="none" strike="noStrike" cap="none" dirty="0">
                <a:solidFill>
                  <a:srgbClr val="002060"/>
                </a:solidFill>
                <a:latin typeface="Calibri"/>
                <a:ea typeface="Calibri"/>
                <a:cs typeface="Calibri"/>
                <a:sym typeface="Calibri"/>
              </a:rPr>
              <a:t> v</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domosti a in</a:t>
            </a:r>
            <a:r>
              <a:rPr lang="cs" sz="1800" dirty="0">
                <a:solidFill>
                  <a:srgbClr val="002060"/>
                </a:solidFill>
                <a:latin typeface="Calibri"/>
                <a:ea typeface="Calibri"/>
                <a:cs typeface="Calibri"/>
                <a:sym typeface="Calibri"/>
              </a:rPr>
              <a:t>š</a:t>
            </a:r>
            <a:r>
              <a:rPr lang="cs" sz="1800" b="0" i="0" u="none" strike="noStrike" cap="none" dirty="0">
                <a:solidFill>
                  <a:srgbClr val="002060"/>
                </a:solidFill>
                <a:latin typeface="Calibri"/>
                <a:ea typeface="Calibri"/>
                <a:cs typeface="Calibri"/>
                <a:sym typeface="Calibri"/>
              </a:rPr>
              <a:t>pir</a:t>
            </a:r>
            <a:r>
              <a:rPr lang="cs" sz="1800" dirty="0">
                <a:solidFill>
                  <a:srgbClr val="002060"/>
                </a:solidFill>
                <a:latin typeface="Calibri"/>
                <a:ea typeface="Calibri"/>
                <a:cs typeface="Calibri"/>
                <a:sym typeface="Calibri"/>
              </a:rPr>
              <a:t>á</a:t>
            </a:r>
            <a:r>
              <a:rPr lang="cs" sz="1800" b="0" i="0" u="none" strike="noStrike" cap="none" dirty="0">
                <a:solidFill>
                  <a:srgbClr val="002060"/>
                </a:solidFill>
                <a:latin typeface="Calibri"/>
                <a:ea typeface="Calibri"/>
                <a:cs typeface="Calibri"/>
                <a:sym typeface="Calibri"/>
              </a:rPr>
              <a:t>c</a:t>
            </a:r>
            <a:r>
              <a:rPr lang="cs" sz="1800" dirty="0">
                <a:solidFill>
                  <a:srgbClr val="002060"/>
                </a:solidFill>
                <a:latin typeface="Calibri"/>
                <a:ea typeface="Calibri"/>
                <a:cs typeface="Calibri"/>
                <a:sym typeface="Calibri"/>
              </a:rPr>
              <a:t>ia</a:t>
            </a:r>
            <a:r>
              <a:rPr lang="cs" sz="1800" b="0" i="0" u="none" strike="noStrike" cap="none" dirty="0">
                <a:solidFill>
                  <a:srgbClr val="002060"/>
                </a:solidFill>
                <a:latin typeface="Calibri"/>
                <a:ea typeface="Calibri"/>
                <a:cs typeface="Calibri"/>
                <a:sym typeface="Calibri"/>
              </a:rPr>
              <a:t> k disku</a:t>
            </a:r>
            <a:r>
              <a:rPr lang="cs" sz="1800" dirty="0">
                <a:solidFill>
                  <a:srgbClr val="002060"/>
                </a:solidFill>
                <a:latin typeface="Calibri"/>
                <a:ea typeface="Calibri"/>
                <a:cs typeface="Calibri"/>
                <a:sym typeface="Calibri"/>
              </a:rPr>
              <a:t>siám</a:t>
            </a:r>
            <a:endParaRPr sz="1800" b="0" i="0" u="none" strike="noStrike" cap="none" dirty="0">
              <a:solidFill>
                <a:srgbClr val="002060"/>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1" i="0" u="none" strike="noStrike" cap="none" dirty="0">
                <a:solidFill>
                  <a:srgbClr val="002060"/>
                </a:solidFill>
                <a:latin typeface="Calibri"/>
                <a:ea typeface="Calibri"/>
                <a:cs typeface="Calibri"/>
                <a:sym typeface="Calibri"/>
              </a:rPr>
              <a:t>P</a:t>
            </a:r>
            <a:r>
              <a:rPr lang="cs" sz="1800" b="1" dirty="0">
                <a:solidFill>
                  <a:srgbClr val="002060"/>
                </a:solidFill>
                <a:latin typeface="Calibri"/>
                <a:ea typeface="Calibri"/>
                <a:cs typeface="Calibri"/>
                <a:sym typeface="Calibri"/>
              </a:rPr>
              <a:t>r</a:t>
            </a:r>
            <a:r>
              <a:rPr lang="cs" sz="1800" b="1" i="0" u="none" strike="noStrike" cap="none" dirty="0">
                <a:solidFill>
                  <a:srgbClr val="002060"/>
                </a:solidFill>
                <a:latin typeface="Calibri"/>
                <a:ea typeface="Calibri"/>
                <a:cs typeface="Calibri"/>
                <a:sym typeface="Calibri"/>
              </a:rPr>
              <a:t>íprava na maturitu</a:t>
            </a:r>
            <a:r>
              <a:rPr lang="cs" sz="1800" b="0" i="0" u="none" strike="noStrike" cap="none" dirty="0">
                <a:solidFill>
                  <a:srgbClr val="002060"/>
                </a:solidFill>
                <a:latin typeface="Calibri"/>
                <a:ea typeface="Calibri"/>
                <a:cs typeface="Calibri"/>
                <a:sym typeface="Calibri"/>
              </a:rPr>
              <a:t> a jazykové </a:t>
            </a:r>
            <a:r>
              <a:rPr lang="cs" sz="1800" dirty="0">
                <a:solidFill>
                  <a:srgbClr val="002060"/>
                </a:solidFill>
                <a:latin typeface="Calibri"/>
                <a:ea typeface="Calibri"/>
                <a:cs typeface="Calibri"/>
                <a:sym typeface="Calibri"/>
              </a:rPr>
              <a:t>skú</a:t>
            </a:r>
            <a:r>
              <a:rPr lang="cs" sz="1800" b="0" i="0" u="none" strike="noStrike" cap="none" dirty="0">
                <a:solidFill>
                  <a:srgbClr val="002060"/>
                </a:solidFill>
                <a:latin typeface="Calibri"/>
                <a:ea typeface="Calibri"/>
                <a:cs typeface="Calibri"/>
                <a:sym typeface="Calibri"/>
              </a:rPr>
              <a:t>šky - </a:t>
            </a:r>
            <a:r>
              <a:rPr lang="cs" sz="1800" b="1" i="0" u="sng" strike="noStrike" cap="none" dirty="0">
                <a:solidFill>
                  <a:srgbClr val="FF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UKÁ</a:t>
            </a:r>
            <a:r>
              <a:rPr lang="cs" sz="1800" b="1" u="sng" dirty="0">
                <a:solidFill>
                  <a:srgbClr val="FF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Ž</a:t>
            </a:r>
            <a:r>
              <a:rPr lang="cs" sz="1800" b="1" i="0" u="sng" strike="noStrike" cap="none" dirty="0">
                <a:solidFill>
                  <a:srgbClr val="FF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KA</a:t>
            </a:r>
            <a:r>
              <a:rPr lang="cs" sz="1800" b="1" i="0" u="none" strike="noStrike" cap="none" dirty="0">
                <a:solidFill>
                  <a:srgbClr val="D83729"/>
                </a:solidFill>
                <a:latin typeface="Calibri"/>
                <a:ea typeface="Calibri"/>
                <a:cs typeface="Calibri"/>
                <a:sym typeface="Calibri"/>
              </a:rPr>
              <a:t> maturitn</a:t>
            </a:r>
            <a:r>
              <a:rPr lang="cs" sz="1800" b="1" dirty="0">
                <a:solidFill>
                  <a:srgbClr val="D83729"/>
                </a:solidFill>
                <a:latin typeface="Calibri"/>
                <a:ea typeface="Calibri"/>
                <a:cs typeface="Calibri"/>
                <a:sym typeface="Calibri"/>
              </a:rPr>
              <a:t>ej</a:t>
            </a:r>
            <a:r>
              <a:rPr lang="cs" sz="1800" b="1" i="0" u="none" strike="noStrike" cap="none" dirty="0">
                <a:solidFill>
                  <a:srgbClr val="D83729"/>
                </a:solidFill>
                <a:latin typeface="Calibri"/>
                <a:ea typeface="Calibri"/>
                <a:cs typeface="Calibri"/>
                <a:sym typeface="Calibri"/>
              </a:rPr>
              <a:t> stránky</a:t>
            </a:r>
            <a:endParaRPr sz="1800" b="1" i="0" u="none" strike="noStrike" cap="none" dirty="0">
              <a:solidFill>
                <a:srgbClr val="D83729"/>
              </a:solidFill>
              <a:latin typeface="Calibri"/>
              <a:ea typeface="Calibri"/>
              <a:cs typeface="Calibri"/>
              <a:sym typeface="Calibri"/>
            </a:endParaRPr>
          </a:p>
          <a:p>
            <a:pPr marL="457200" marR="0" lvl="0" indent="-342900" algn="l" rtl="0">
              <a:lnSpc>
                <a:spcPct val="100000"/>
              </a:lnSpc>
              <a:spcBef>
                <a:spcPts val="0"/>
              </a:spcBef>
              <a:spcAft>
                <a:spcPts val="0"/>
              </a:spcAft>
              <a:buClr>
                <a:srgbClr val="002060"/>
              </a:buClr>
              <a:buSzPts val="1800"/>
              <a:buFont typeface="Calibri"/>
              <a:buChar char="●"/>
            </a:pPr>
            <a:r>
              <a:rPr lang="cs" sz="1800" b="0" i="0" u="none" strike="noStrike" cap="none" dirty="0">
                <a:solidFill>
                  <a:srgbClr val="002060"/>
                </a:solidFill>
                <a:latin typeface="Calibri"/>
                <a:ea typeface="Calibri"/>
                <a:cs typeface="Calibri"/>
                <a:sym typeface="Calibri"/>
              </a:rPr>
              <a:t>Náročné jazykové hry, p</a:t>
            </a:r>
            <a:r>
              <a:rPr lang="cs" sz="1800" dirty="0">
                <a:solidFill>
                  <a:srgbClr val="002060"/>
                </a:solidFill>
                <a:latin typeface="Calibri"/>
                <a:ea typeface="Calibri"/>
                <a:cs typeface="Calibri"/>
                <a:sym typeface="Calibri"/>
              </a:rPr>
              <a:t>r</a:t>
            </a:r>
            <a:r>
              <a:rPr lang="cs" sz="1800" b="0" i="0" u="none" strike="noStrike" cap="none" dirty="0">
                <a:solidFill>
                  <a:srgbClr val="002060"/>
                </a:solidFill>
                <a:latin typeface="Calibri"/>
                <a:ea typeface="Calibri"/>
                <a:cs typeface="Calibri"/>
                <a:sym typeface="Calibri"/>
              </a:rPr>
              <a:t>íb</a:t>
            </a:r>
            <a:r>
              <a:rPr lang="cs" sz="1800" dirty="0">
                <a:solidFill>
                  <a:srgbClr val="002060"/>
                </a:solidFill>
                <a:latin typeface="Calibri"/>
                <a:ea typeface="Calibri"/>
                <a:cs typeface="Calibri"/>
                <a:sym typeface="Calibri"/>
              </a:rPr>
              <a:t>e</a:t>
            </a:r>
            <a:r>
              <a:rPr lang="cs" sz="1800" b="0" i="0" u="none" strike="noStrike" cap="none" dirty="0">
                <a:solidFill>
                  <a:srgbClr val="002060"/>
                </a:solidFill>
                <a:latin typeface="Calibri"/>
                <a:ea typeface="Calibri"/>
                <a:cs typeface="Calibri"/>
                <a:sym typeface="Calibri"/>
              </a:rPr>
              <a:t>hy, komiksy…</a:t>
            </a:r>
            <a:endParaRPr sz="18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p:txBody>
      </p:sp>
      <p:sp>
        <p:nvSpPr>
          <p:cNvPr id="283" name="Google Shape;283;p42"/>
          <p:cNvSpPr txBox="1"/>
          <p:nvPr/>
        </p:nvSpPr>
        <p:spPr>
          <a:xfrm>
            <a:off x="3063425" y="5731625"/>
            <a:ext cx="5246400" cy="924000"/>
          </a:xfrm>
          <a:prstGeom prst="rect">
            <a:avLst/>
          </a:prstGeom>
          <a:noFill/>
          <a:ln>
            <a:noFill/>
          </a:ln>
        </p:spPr>
        <p:txBody>
          <a:bodyPr spcFirstLastPara="1" wrap="square" lIns="91425" tIns="45700" rIns="91425" bIns="45700" anchor="t" anchorCtr="0">
            <a:spAutoFit/>
          </a:bodyPr>
          <a:lstStyle/>
          <a:p>
            <a:pPr marL="0" marR="0" lvl="0" indent="0" algn="l" rtl="0">
              <a:lnSpc>
                <a:spcPct val="107916"/>
              </a:lnSpc>
              <a:spcBef>
                <a:spcPts val="0"/>
              </a:spcBef>
              <a:spcAft>
                <a:spcPts val="0"/>
              </a:spcAft>
              <a:buClr>
                <a:srgbClr val="000000"/>
              </a:buClr>
              <a:buSzPts val="1100"/>
              <a:buFont typeface="Arial"/>
              <a:buNone/>
            </a:pPr>
            <a:r>
              <a:rPr lang="cs" sz="1500" b="0" i="1" u="none" strike="noStrike" cap="none">
                <a:solidFill>
                  <a:schemeClr val="dk1"/>
                </a:solidFill>
                <a:latin typeface="Calibri"/>
                <a:ea typeface="Calibri"/>
                <a:cs typeface="Calibri"/>
                <a:sym typeface="Calibri"/>
              </a:rPr>
              <a:t>“Bridge empowers young adults to use their growing English skills to engage fully with the outside world.” </a:t>
            </a:r>
            <a:endParaRPr sz="1500" b="0" i="1" u="none" strike="noStrike" cap="none">
              <a:solidFill>
                <a:schemeClr val="dk1"/>
              </a:solidFill>
              <a:latin typeface="Calibri"/>
              <a:ea typeface="Calibri"/>
              <a:cs typeface="Calibri"/>
              <a:sym typeface="Calibri"/>
            </a:endParaRPr>
          </a:p>
          <a:p>
            <a:pPr marL="0" marR="0" lvl="0" indent="0" algn="l" rtl="0">
              <a:lnSpc>
                <a:spcPct val="107916"/>
              </a:lnSpc>
              <a:spcBef>
                <a:spcPts val="800"/>
              </a:spcBef>
              <a:spcAft>
                <a:spcPts val="800"/>
              </a:spcAft>
              <a:buClr>
                <a:schemeClr val="dk1"/>
              </a:buClr>
              <a:buSzPts val="1100"/>
              <a:buFont typeface="Arial"/>
              <a:buNone/>
            </a:pPr>
            <a:r>
              <a:rPr lang="cs" sz="1500" b="0" i="0" u="none" strike="noStrike" cap="none">
                <a:solidFill>
                  <a:schemeClr val="dk1"/>
                </a:solidFill>
                <a:latin typeface="Calibri"/>
                <a:ea typeface="Calibri"/>
                <a:cs typeface="Calibri"/>
                <a:sym typeface="Calibri"/>
              </a:rPr>
              <a:t>Paul Farrington-Douglas (zástupce šéfredaktora BRIDGE)</a:t>
            </a:r>
            <a:endParaRPr sz="1500" b="0" i="0" u="none" strike="noStrike" cap="none">
              <a:solidFill>
                <a:schemeClr val="dk1"/>
              </a:solidFill>
              <a:latin typeface="Calibri"/>
              <a:ea typeface="Calibri"/>
              <a:cs typeface="Calibri"/>
              <a:sym typeface="Calibri"/>
            </a:endParaRPr>
          </a:p>
        </p:txBody>
      </p:sp>
      <p:sp>
        <p:nvSpPr>
          <p:cNvPr id="284" name="Google Shape;284;p42"/>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dirty="0">
                <a:solidFill>
                  <a:srgbClr val="2E75B5"/>
                </a:solidFill>
                <a:latin typeface="Calibri"/>
                <a:ea typeface="Calibri"/>
                <a:cs typeface="Calibri"/>
                <a:sym typeface="Calibri"/>
              </a:rPr>
              <a:t>BRIDGE CZ A SK</a:t>
            </a:r>
            <a:endParaRPr sz="4000" b="0" i="0"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3000" b="0" i="1" u="none" strike="noStrike" cap="none" dirty="0">
                <a:solidFill>
                  <a:srgbClr val="2E75B5"/>
                </a:solidFill>
                <a:latin typeface="Calibri"/>
                <a:ea typeface="Calibri"/>
                <a:cs typeface="Calibri"/>
                <a:sym typeface="Calibri"/>
              </a:rPr>
              <a:t>Angličtina </a:t>
            </a:r>
            <a:r>
              <a:rPr lang="cs" sz="3000" i="1" dirty="0">
                <a:solidFill>
                  <a:srgbClr val="2E75B5"/>
                </a:solidFill>
                <a:latin typeface="Calibri"/>
                <a:ea typeface="Calibri"/>
                <a:cs typeface="Calibri"/>
                <a:sym typeface="Calibri"/>
              </a:rPr>
              <a:t>už</a:t>
            </a:r>
            <a:r>
              <a:rPr lang="cs" sz="3000" b="0" i="1" u="none" strike="noStrike" cap="none" dirty="0">
                <a:solidFill>
                  <a:srgbClr val="2E75B5"/>
                </a:solidFill>
                <a:latin typeface="Calibri"/>
                <a:ea typeface="Calibri"/>
                <a:cs typeface="Calibri"/>
                <a:sym typeface="Calibri"/>
              </a:rPr>
              <a:t> ni</a:t>
            </a:r>
            <a:r>
              <a:rPr lang="cs" sz="3000" i="1" dirty="0">
                <a:solidFill>
                  <a:srgbClr val="2E75B5"/>
                </a:solidFill>
                <a:latin typeface="Calibri"/>
                <a:ea typeface="Calibri"/>
                <a:cs typeface="Calibri"/>
                <a:sym typeface="Calibri"/>
              </a:rPr>
              <a:t>e je</a:t>
            </a:r>
            <a:r>
              <a:rPr lang="cs" sz="3000" b="0" i="1" u="none" strike="noStrike" cap="none" dirty="0">
                <a:solidFill>
                  <a:srgbClr val="2E75B5"/>
                </a:solidFill>
                <a:latin typeface="Calibri"/>
                <a:ea typeface="Calibri"/>
                <a:cs typeface="Calibri"/>
                <a:sym typeface="Calibri"/>
              </a:rPr>
              <a:t> ci</a:t>
            </a:r>
            <a:r>
              <a:rPr lang="cs" sz="3000" i="1" dirty="0">
                <a:solidFill>
                  <a:srgbClr val="2E75B5"/>
                </a:solidFill>
                <a:latin typeface="Calibri"/>
                <a:ea typeface="Calibri"/>
                <a:cs typeface="Calibri"/>
                <a:sym typeface="Calibri"/>
              </a:rPr>
              <a:t>eľom</a:t>
            </a:r>
            <a:r>
              <a:rPr lang="cs" sz="3000" b="0" i="1" u="none" strike="noStrike" cap="none" dirty="0">
                <a:solidFill>
                  <a:srgbClr val="2E75B5"/>
                </a:solidFill>
                <a:latin typeface="Calibri"/>
                <a:ea typeface="Calibri"/>
                <a:cs typeface="Calibri"/>
                <a:sym typeface="Calibri"/>
              </a:rPr>
              <a:t>, ale prost</a:t>
            </a:r>
            <a:r>
              <a:rPr lang="cs" sz="3000" i="1" dirty="0">
                <a:solidFill>
                  <a:srgbClr val="2E75B5"/>
                </a:solidFill>
                <a:latin typeface="Calibri"/>
                <a:ea typeface="Calibri"/>
                <a:cs typeface="Calibri"/>
                <a:sym typeface="Calibri"/>
              </a:rPr>
              <a:t>rie</a:t>
            </a:r>
            <a:r>
              <a:rPr lang="cs" sz="3000" b="0" i="1" u="none" strike="noStrike" cap="none" dirty="0">
                <a:solidFill>
                  <a:srgbClr val="2E75B5"/>
                </a:solidFill>
                <a:latin typeface="Calibri"/>
                <a:ea typeface="Calibri"/>
                <a:cs typeface="Calibri"/>
                <a:sym typeface="Calibri"/>
              </a:rPr>
              <a:t>dk</a:t>
            </a:r>
            <a:r>
              <a:rPr lang="cs" sz="3000" i="1" dirty="0">
                <a:solidFill>
                  <a:srgbClr val="2E75B5"/>
                </a:solidFill>
                <a:latin typeface="Calibri"/>
                <a:ea typeface="Calibri"/>
                <a:cs typeface="Calibri"/>
                <a:sym typeface="Calibri"/>
              </a:rPr>
              <a:t>o</a:t>
            </a:r>
            <a:r>
              <a:rPr lang="cs" sz="3000" b="0" i="1" u="none" strike="noStrike" cap="none" dirty="0">
                <a:solidFill>
                  <a:srgbClr val="2E75B5"/>
                </a:solidFill>
                <a:latin typeface="Calibri"/>
                <a:ea typeface="Calibri"/>
                <a:cs typeface="Calibri"/>
                <a:sym typeface="Calibri"/>
              </a:rPr>
              <a:t>m.</a:t>
            </a:r>
            <a:endParaRPr sz="3000" b="0" i="1"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dirty="0">
              <a:solidFill>
                <a:srgbClr val="2E75B5"/>
              </a:solidFill>
              <a:latin typeface="Calibri"/>
              <a:ea typeface="Calibri"/>
              <a:cs typeface="Calibri"/>
              <a:sym typeface="Calibri"/>
            </a:endParaRPr>
          </a:p>
        </p:txBody>
      </p:sp>
      <p:pic>
        <p:nvPicPr>
          <p:cNvPr id="285" name="Google Shape;285;p42" title="07.jpg"/>
          <p:cNvPicPr preferRelativeResize="0"/>
          <p:nvPr/>
        </p:nvPicPr>
        <p:blipFill rotWithShape="1">
          <a:blip r:embed="rId4">
            <a:alphaModFix/>
          </a:blip>
          <a:srcRect/>
          <a:stretch/>
        </p:blipFill>
        <p:spPr>
          <a:xfrm>
            <a:off x="6437800" y="2269313"/>
            <a:ext cx="2106098" cy="2978624"/>
          </a:xfrm>
          <a:prstGeom prst="rect">
            <a:avLst/>
          </a:prstGeom>
          <a:noFill/>
          <a:ln>
            <a:noFill/>
          </a:ln>
        </p:spPr>
      </p:pic>
      <p:pic>
        <p:nvPicPr>
          <p:cNvPr id="286" name="Google Shape;286;p42" title="06.jpg"/>
          <p:cNvPicPr preferRelativeResize="0"/>
          <p:nvPr/>
        </p:nvPicPr>
        <p:blipFill rotWithShape="1">
          <a:blip r:embed="rId5">
            <a:alphaModFix/>
          </a:blip>
          <a:srcRect/>
          <a:stretch/>
        </p:blipFill>
        <p:spPr>
          <a:xfrm>
            <a:off x="4331710" y="2269313"/>
            <a:ext cx="2106098" cy="29786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2">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2">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2">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32" title="Sada_letak_1.jpg"/>
          <p:cNvPicPr preferRelativeResize="0"/>
          <p:nvPr/>
        </p:nvPicPr>
        <p:blipFill rotWithShape="1">
          <a:blip r:embed="rId3">
            <a:alphaModFix amt="73000"/>
          </a:blip>
          <a:srcRect/>
          <a:stretch/>
        </p:blipFill>
        <p:spPr>
          <a:xfrm rot="-894907">
            <a:off x="5447663" y="4369666"/>
            <a:ext cx="3373697" cy="2349467"/>
          </a:xfrm>
          <a:prstGeom prst="rect">
            <a:avLst/>
          </a:prstGeom>
          <a:noFill/>
          <a:ln>
            <a:noFill/>
          </a:ln>
        </p:spPr>
      </p:pic>
      <p:grpSp>
        <p:nvGrpSpPr>
          <p:cNvPr id="177" name="Google Shape;177;p32"/>
          <p:cNvGrpSpPr/>
          <p:nvPr/>
        </p:nvGrpSpPr>
        <p:grpSpPr>
          <a:xfrm>
            <a:off x="5202040" y="2347397"/>
            <a:ext cx="3290458" cy="2163223"/>
            <a:chOff x="3071457" y="2013875"/>
            <a:chExt cx="1944600" cy="1569600"/>
          </a:xfrm>
        </p:grpSpPr>
        <p:sp>
          <p:nvSpPr>
            <p:cNvPr id="178" name="Google Shape;178;p32"/>
            <p:cNvSpPr/>
            <p:nvPr/>
          </p:nvSpPr>
          <p:spPr>
            <a:xfrm rot="10800000" flipH="1">
              <a:off x="3071457" y="2013875"/>
              <a:ext cx="1944600" cy="1569600"/>
            </a:xfrm>
            <a:prstGeom prst="round2DiagRect">
              <a:avLst>
                <a:gd name="adj1" fmla="val 0"/>
                <a:gd name="adj2" fmla="val 17764"/>
              </a:avLst>
            </a:prstGeom>
            <a:solidFill>
              <a:srgbClr val="0D5C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32"/>
            <p:cNvSpPr txBox="1"/>
            <p:nvPr/>
          </p:nvSpPr>
          <p:spPr>
            <a:xfrm>
              <a:off x="3317912" y="2140273"/>
              <a:ext cx="1451700" cy="459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700"/>
                <a:buFont typeface="Arial"/>
                <a:buNone/>
              </a:pPr>
              <a:r>
                <a:rPr lang="cs" sz="1900" b="1">
                  <a:solidFill>
                    <a:schemeClr val="lt1"/>
                  </a:solidFill>
                  <a:latin typeface="Calibri"/>
                  <a:ea typeface="Calibri"/>
                  <a:cs typeface="Calibri"/>
                  <a:sym typeface="Calibri"/>
                </a:rPr>
                <a:t>RAZ</a:t>
              </a:r>
              <a:r>
                <a:rPr lang="cs" sz="1900" b="1" i="0" u="none" strike="noStrike" cap="none">
                  <a:solidFill>
                    <a:schemeClr val="lt1"/>
                  </a:solidFill>
                  <a:latin typeface="Calibri"/>
                  <a:ea typeface="Calibri"/>
                  <a:cs typeface="Calibri"/>
                  <a:sym typeface="Calibri"/>
                </a:rPr>
                <a:t> ZA ROK</a:t>
              </a:r>
              <a:endParaRPr sz="1200" b="0" i="0" u="none" strike="noStrike" cap="none">
                <a:solidFill>
                  <a:schemeClr val="lt1"/>
                </a:solidFill>
                <a:latin typeface="Roboto"/>
                <a:ea typeface="Roboto"/>
                <a:cs typeface="Roboto"/>
                <a:sym typeface="Roboto"/>
              </a:endParaRPr>
            </a:p>
          </p:txBody>
        </p:sp>
      </p:grpSp>
      <p:grpSp>
        <p:nvGrpSpPr>
          <p:cNvPr id="180" name="Google Shape;180;p32"/>
          <p:cNvGrpSpPr/>
          <p:nvPr/>
        </p:nvGrpSpPr>
        <p:grpSpPr>
          <a:xfrm>
            <a:off x="377229" y="2075654"/>
            <a:ext cx="4777708" cy="4227992"/>
            <a:chOff x="972758" y="2013868"/>
            <a:chExt cx="2098800" cy="2027814"/>
          </a:xfrm>
        </p:grpSpPr>
        <p:sp>
          <p:nvSpPr>
            <p:cNvPr id="181" name="Google Shape;181;p32"/>
            <p:cNvSpPr/>
            <p:nvPr/>
          </p:nvSpPr>
          <p:spPr>
            <a:xfrm>
              <a:off x="972758" y="2013868"/>
              <a:ext cx="2098800" cy="1820400"/>
            </a:xfrm>
            <a:prstGeom prst="round2DiagRect">
              <a:avLst>
                <a:gd name="adj1" fmla="val 0"/>
                <a:gd name="adj2" fmla="val 17764"/>
              </a:avLst>
            </a:prstGeom>
            <a:solidFill>
              <a:srgbClr val="307A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32"/>
            <p:cNvSpPr txBox="1"/>
            <p:nvPr/>
          </p:nvSpPr>
          <p:spPr>
            <a:xfrm>
              <a:off x="1345755" y="2125608"/>
              <a:ext cx="1451700" cy="30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cs" sz="1900" b="1" i="0" u="none" strike="noStrike" cap="none">
                  <a:solidFill>
                    <a:schemeClr val="lt1"/>
                  </a:solidFill>
                  <a:latin typeface="Calibri"/>
                  <a:ea typeface="Calibri"/>
                  <a:cs typeface="Calibri"/>
                  <a:sym typeface="Calibri"/>
                </a:rPr>
                <a:t>K</a:t>
              </a:r>
              <a:r>
                <a:rPr lang="cs" sz="1900" b="1">
                  <a:solidFill>
                    <a:schemeClr val="lt1"/>
                  </a:solidFill>
                  <a:latin typeface="Calibri"/>
                  <a:ea typeface="Calibri"/>
                  <a:cs typeface="Calibri"/>
                  <a:sym typeface="Calibri"/>
                </a:rPr>
                <a:t>U</a:t>
              </a:r>
              <a:r>
                <a:rPr lang="cs" sz="1900" b="1" i="0" u="none" strike="noStrike" cap="none">
                  <a:solidFill>
                    <a:schemeClr val="lt1"/>
                  </a:solidFill>
                  <a:latin typeface="Calibri"/>
                  <a:ea typeface="Calibri"/>
                  <a:cs typeface="Calibri"/>
                  <a:sym typeface="Calibri"/>
                </a:rPr>
                <a:t> KAŽDÉMU ČÍSLU (8x ročn</a:t>
              </a:r>
              <a:r>
                <a:rPr lang="cs" sz="1900" b="1">
                  <a:solidFill>
                    <a:schemeClr val="lt1"/>
                  </a:solidFill>
                  <a:latin typeface="Calibri"/>
                  <a:ea typeface="Calibri"/>
                  <a:cs typeface="Calibri"/>
                  <a:sym typeface="Calibri"/>
                </a:rPr>
                <a:t>e</a:t>
              </a:r>
              <a:r>
                <a:rPr lang="cs" sz="1900" b="1" i="0" u="none" strike="noStrike" cap="none">
                  <a:solidFill>
                    <a:schemeClr val="lt1"/>
                  </a:solidFill>
                  <a:latin typeface="Calibri"/>
                  <a:ea typeface="Calibri"/>
                  <a:cs typeface="Calibri"/>
                  <a:sym typeface="Calibri"/>
                </a:rPr>
                <a:t>)</a:t>
              </a:r>
              <a:endParaRPr sz="19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rgbClr val="FFFFFF"/>
                </a:solidFill>
                <a:latin typeface="Roboto"/>
                <a:ea typeface="Roboto"/>
                <a:cs typeface="Roboto"/>
                <a:sym typeface="Roboto"/>
              </a:endParaRPr>
            </a:p>
          </p:txBody>
        </p:sp>
        <p:sp>
          <p:nvSpPr>
            <p:cNvPr id="183" name="Google Shape;183;p32"/>
            <p:cNvSpPr txBox="1"/>
            <p:nvPr/>
          </p:nvSpPr>
          <p:spPr>
            <a:xfrm>
              <a:off x="1145101" y="2447212"/>
              <a:ext cx="1754100" cy="159447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00000"/>
                </a:lnSpc>
                <a:spcBef>
                  <a:spcPts val="0"/>
                </a:spcBef>
                <a:spcAft>
                  <a:spcPts val="0"/>
                </a:spcAft>
                <a:buClr>
                  <a:schemeClr val="lt1"/>
                </a:buClr>
                <a:buSzPts val="1700"/>
                <a:buFont typeface="Calibri"/>
                <a:buChar char="●"/>
              </a:pPr>
              <a:r>
                <a:rPr lang="cs" sz="1700" b="1" i="0" u="none" strike="noStrike" cap="none" dirty="0">
                  <a:solidFill>
                    <a:schemeClr val="lt1"/>
                  </a:solidFill>
                  <a:latin typeface="Calibri"/>
                  <a:ea typeface="Calibri"/>
                  <a:cs typeface="Calibri"/>
                  <a:sym typeface="Calibri"/>
                </a:rPr>
                <a:t>CD</a:t>
              </a:r>
              <a:r>
                <a:rPr lang="cs" sz="1700" b="0" i="0" u="none" strike="noStrike" cap="none" dirty="0">
                  <a:solidFill>
                    <a:schemeClr val="lt1"/>
                  </a:solidFill>
                  <a:latin typeface="Calibri"/>
                  <a:ea typeface="Calibri"/>
                  <a:cs typeface="Calibri"/>
                  <a:sym typeface="Calibri"/>
                </a:rPr>
                <a:t> s posl</a:t>
              </a:r>
              <a:r>
                <a:rPr lang="cs" sz="1700" dirty="0">
                  <a:solidFill>
                    <a:schemeClr val="lt1"/>
                  </a:solidFill>
                  <a:latin typeface="Calibri"/>
                  <a:ea typeface="Calibri"/>
                  <a:cs typeface="Calibri"/>
                  <a:sym typeface="Calibri"/>
                </a:rPr>
                <a:t>u</a:t>
              </a:r>
              <a:r>
                <a:rPr lang="cs" sz="1700" b="0" i="0" u="none" strike="noStrike" cap="none" dirty="0">
                  <a:solidFill>
                    <a:schemeClr val="lt1"/>
                  </a:solidFill>
                  <a:latin typeface="Calibri"/>
                  <a:ea typeface="Calibri"/>
                  <a:cs typeface="Calibri"/>
                  <a:sym typeface="Calibri"/>
                </a:rPr>
                <a:t>chovými cvičen</a:t>
              </a:r>
              <a:r>
                <a:rPr lang="cs" sz="1700" dirty="0">
                  <a:solidFill>
                    <a:schemeClr val="lt1"/>
                  </a:solidFill>
                  <a:latin typeface="Calibri"/>
                  <a:ea typeface="Calibri"/>
                  <a:cs typeface="Calibri"/>
                  <a:sym typeface="Calibri"/>
                </a:rPr>
                <a:t>ia</a:t>
              </a:r>
              <a:r>
                <a:rPr lang="cs" sz="1700" b="0" i="0" u="none" strike="noStrike" cap="none" dirty="0">
                  <a:solidFill>
                    <a:schemeClr val="lt1"/>
                  </a:solidFill>
                  <a:latin typeface="Calibri"/>
                  <a:ea typeface="Calibri"/>
                  <a:cs typeface="Calibri"/>
                  <a:sym typeface="Calibri"/>
                </a:rPr>
                <a:t>mi (8x)</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b="1" i="0" u="none" strike="noStrike" cap="none" dirty="0">
                  <a:solidFill>
                    <a:schemeClr val="lt1"/>
                  </a:solidFill>
                  <a:latin typeface="Calibri"/>
                  <a:ea typeface="Calibri"/>
                  <a:cs typeface="Calibri"/>
                  <a:sym typeface="Calibri"/>
                </a:rPr>
                <a:t>konverzačná karta </a:t>
              </a:r>
              <a:r>
                <a:rPr lang="cs" sz="1700" b="0" i="0" u="none" strike="noStrike" cap="none" dirty="0">
                  <a:solidFill>
                    <a:schemeClr val="lt1"/>
                  </a:solidFill>
                  <a:latin typeface="Calibri"/>
                  <a:ea typeface="Calibri"/>
                  <a:cs typeface="Calibri"/>
                  <a:sym typeface="Calibri"/>
                </a:rPr>
                <a:t>(8x)</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b="1" i="0" u="none" strike="noStrike" cap="none" dirty="0">
                  <a:solidFill>
                    <a:schemeClr val="lt1"/>
                  </a:solidFill>
                  <a:latin typeface="Calibri"/>
                  <a:ea typeface="Calibri"/>
                  <a:cs typeface="Calibri"/>
                  <a:sym typeface="Calibri"/>
                </a:rPr>
                <a:t>Teachers’ File</a:t>
              </a:r>
              <a:r>
                <a:rPr lang="cs" sz="1700" b="0" i="0" u="none" strike="noStrike" cap="none" dirty="0">
                  <a:solidFill>
                    <a:schemeClr val="lt1"/>
                  </a:solidFill>
                  <a:latin typeface="Calibri"/>
                  <a:ea typeface="Calibri"/>
                  <a:cs typeface="Calibri"/>
                  <a:sym typeface="Calibri"/>
                </a:rPr>
                <a:t> s dopl</a:t>
              </a:r>
              <a:r>
                <a:rPr lang="cs" sz="1700" dirty="0">
                  <a:solidFill>
                    <a:schemeClr val="lt1"/>
                  </a:solidFill>
                  <a:latin typeface="Calibri"/>
                  <a:ea typeface="Calibri"/>
                  <a:cs typeface="Calibri"/>
                  <a:sym typeface="Calibri"/>
                </a:rPr>
                <a:t>n</a:t>
              </a:r>
              <a:r>
                <a:rPr lang="cs" sz="1700" b="0" i="0" u="none" strike="noStrike" cap="none" dirty="0">
                  <a:solidFill>
                    <a:schemeClr val="lt1"/>
                  </a:solidFill>
                  <a:latin typeface="Calibri"/>
                  <a:ea typeface="Calibri"/>
                  <a:cs typeface="Calibri"/>
                  <a:sym typeface="Calibri"/>
                </a:rPr>
                <a:t>kovými aktivitami - cvičebnic</a:t>
              </a:r>
              <a:r>
                <a:rPr lang="cs" sz="1700" dirty="0">
                  <a:solidFill>
                    <a:schemeClr val="lt1"/>
                  </a:solidFill>
                  <a:latin typeface="Calibri"/>
                  <a:ea typeface="Calibri"/>
                  <a:cs typeface="Calibri"/>
                  <a:sym typeface="Calibri"/>
                </a:rPr>
                <a:t>a </a:t>
              </a:r>
              <a:r>
                <a:rPr lang="cs" sz="1700" b="0" i="0" u="none" strike="noStrike" cap="none" dirty="0">
                  <a:solidFill>
                    <a:schemeClr val="lt1"/>
                  </a:solidFill>
                  <a:latin typeface="Calibri"/>
                  <a:ea typeface="Calibri"/>
                  <a:cs typeface="Calibri"/>
                  <a:sym typeface="Calibri"/>
                </a:rPr>
                <a:t>(8x)</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b="0" i="0" u="none" strike="noStrike" cap="none" dirty="0">
                  <a:solidFill>
                    <a:schemeClr val="lt1"/>
                  </a:solidFill>
                  <a:latin typeface="Calibri"/>
                  <a:ea typeface="Calibri"/>
                  <a:cs typeface="Calibri"/>
                  <a:sym typeface="Calibri"/>
                </a:rPr>
                <a:t>v</a:t>
              </a:r>
              <a:r>
                <a:rPr lang="cs" sz="1700" dirty="0">
                  <a:solidFill>
                    <a:schemeClr val="lt1"/>
                  </a:solidFill>
                  <a:latin typeface="Calibri"/>
                  <a:ea typeface="Calibri"/>
                  <a:cs typeface="Calibri"/>
                  <a:sym typeface="Calibri"/>
                </a:rPr>
                <a:t>ýtlačky časopisov </a:t>
              </a:r>
              <a:r>
                <a:rPr lang="cs" sz="1700" b="0" i="0" u="none" strike="noStrike" cap="none" dirty="0">
                  <a:solidFill>
                    <a:schemeClr val="lt1"/>
                  </a:solidFill>
                  <a:latin typeface="Calibri"/>
                  <a:ea typeface="Calibri"/>
                  <a:cs typeface="Calibri"/>
                  <a:sym typeface="Calibri"/>
                </a:rPr>
                <a:t>nav</a:t>
              </a:r>
              <a:r>
                <a:rPr lang="cs" sz="1700" dirty="0">
                  <a:solidFill>
                    <a:schemeClr val="lt1"/>
                  </a:solidFill>
                  <a:latin typeface="Calibri"/>
                  <a:ea typeface="Calibri"/>
                  <a:cs typeface="Calibri"/>
                  <a:sym typeface="Calibri"/>
                </a:rPr>
                <a:t>iac</a:t>
              </a:r>
              <a:r>
                <a:rPr lang="cs" sz="1700" b="0" i="0" u="none" strike="noStrike" cap="none" dirty="0">
                  <a:solidFill>
                    <a:schemeClr val="lt1"/>
                  </a:solidFill>
                  <a:latin typeface="Calibri"/>
                  <a:ea typeface="Calibri"/>
                  <a:cs typeface="Calibri"/>
                  <a:sym typeface="Calibri"/>
                </a:rPr>
                <a:t> zdarma (8x)</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b="0" i="0" u="none" strike="noStrike" cap="none" dirty="0">
                  <a:solidFill>
                    <a:schemeClr val="lt1"/>
                  </a:solidFill>
                  <a:latin typeface="Calibri"/>
                  <a:ea typeface="Calibri"/>
                  <a:cs typeface="Calibri"/>
                  <a:sym typeface="Calibri"/>
                </a:rPr>
                <a:t>p</a:t>
              </a:r>
              <a:r>
                <a:rPr lang="cs" sz="1700" dirty="0">
                  <a:solidFill>
                    <a:schemeClr val="lt1"/>
                  </a:solidFill>
                  <a:latin typeface="Calibri"/>
                  <a:ea typeface="Calibri"/>
                  <a:cs typeface="Calibri"/>
                  <a:sym typeface="Calibri"/>
                </a:rPr>
                <a:t>r</a:t>
              </a:r>
              <a:r>
                <a:rPr lang="cs" sz="1700" b="0" i="0" u="none" strike="noStrike" cap="none" dirty="0">
                  <a:solidFill>
                    <a:schemeClr val="lt1"/>
                  </a:solidFill>
                  <a:latin typeface="Calibri"/>
                  <a:ea typeface="Calibri"/>
                  <a:cs typeface="Calibri"/>
                  <a:sym typeface="Calibri"/>
                </a:rPr>
                <a:t>ístup do </a:t>
              </a:r>
              <a:r>
                <a:rPr lang="cs" sz="1700" b="1" i="0" u="none" strike="noStrike" cap="none" dirty="0">
                  <a:solidFill>
                    <a:schemeClr val="lt1"/>
                  </a:solidFill>
                  <a:latin typeface="Calibri"/>
                  <a:ea typeface="Calibri"/>
                  <a:cs typeface="Calibri"/>
                  <a:sym typeface="Calibri"/>
                </a:rPr>
                <a:t>bohat</a:t>
              </a:r>
              <a:r>
                <a:rPr lang="cs" sz="1700" b="1" dirty="0">
                  <a:solidFill>
                    <a:schemeClr val="lt1"/>
                  </a:solidFill>
                  <a:latin typeface="Calibri"/>
                  <a:ea typeface="Calibri"/>
                  <a:cs typeface="Calibri"/>
                  <a:sym typeface="Calibri"/>
                </a:rPr>
                <a:t>ej</a:t>
              </a:r>
              <a:r>
                <a:rPr lang="cs" sz="1700" b="1" i="0" u="none" strike="noStrike" cap="none" dirty="0">
                  <a:solidFill>
                    <a:schemeClr val="lt1"/>
                  </a:solidFill>
                  <a:latin typeface="Calibri"/>
                  <a:ea typeface="Calibri"/>
                  <a:cs typeface="Calibri"/>
                  <a:sym typeface="Calibri"/>
                </a:rPr>
                <a:t> online sekcie</a:t>
              </a:r>
              <a:r>
                <a:rPr lang="cs" sz="1700" b="0" i="0" u="none" strike="noStrike" cap="none" dirty="0">
                  <a:solidFill>
                    <a:schemeClr val="lt1"/>
                  </a:solidFill>
                  <a:latin typeface="Calibri"/>
                  <a:ea typeface="Calibri"/>
                  <a:cs typeface="Calibri"/>
                  <a:sym typeface="Calibri"/>
                </a:rPr>
                <a:t> (nap</a:t>
              </a:r>
              <a:r>
                <a:rPr lang="cs" sz="1700" dirty="0">
                  <a:solidFill>
                    <a:schemeClr val="lt1"/>
                  </a:solidFill>
                  <a:latin typeface="Calibri"/>
                  <a:ea typeface="Calibri"/>
                  <a:cs typeface="Calibri"/>
                  <a:sym typeface="Calibri"/>
                </a:rPr>
                <a:t>r</a:t>
              </a:r>
              <a:r>
                <a:rPr lang="cs" sz="1700" b="0" i="0" u="none" strike="noStrike" cap="none" dirty="0">
                  <a:solidFill>
                    <a:schemeClr val="lt1"/>
                  </a:solidFill>
                  <a:latin typeface="Calibri"/>
                  <a:ea typeface="Calibri"/>
                  <a:cs typeface="Calibri"/>
                  <a:sym typeface="Calibri"/>
                </a:rPr>
                <a:t>. PDF verzie materiál</a:t>
              </a:r>
              <a:r>
                <a:rPr lang="cs" sz="1700" dirty="0">
                  <a:solidFill>
                    <a:schemeClr val="lt1"/>
                  </a:solidFill>
                  <a:latin typeface="Calibri"/>
                  <a:ea typeface="Calibri"/>
                  <a:cs typeface="Calibri"/>
                  <a:sym typeface="Calibri"/>
                </a:rPr>
                <a:t>ov</a:t>
              </a:r>
              <a:r>
                <a:rPr lang="cs" sz="1700" b="0" i="0" u="none" strike="noStrike" cap="none" dirty="0">
                  <a:solidFill>
                    <a:schemeClr val="lt1"/>
                  </a:solidFill>
                  <a:latin typeface="Calibri"/>
                  <a:ea typeface="Calibri"/>
                  <a:cs typeface="Calibri"/>
                  <a:sym typeface="Calibri"/>
                </a:rPr>
                <a:t> pr</a:t>
              </a:r>
              <a:r>
                <a:rPr lang="cs" sz="1700" dirty="0">
                  <a:solidFill>
                    <a:schemeClr val="lt1"/>
                  </a:solidFill>
                  <a:latin typeface="Calibri"/>
                  <a:ea typeface="Calibri"/>
                  <a:cs typeface="Calibri"/>
                  <a:sym typeface="Calibri"/>
                </a:rPr>
                <a:t>e</a:t>
              </a:r>
              <a:r>
                <a:rPr lang="cs" sz="1700" b="0" i="0" u="none" strike="noStrike" cap="none" dirty="0">
                  <a:solidFill>
                    <a:schemeClr val="lt1"/>
                  </a:solidFill>
                  <a:latin typeface="Calibri"/>
                  <a:ea typeface="Calibri"/>
                  <a:cs typeface="Calibri"/>
                  <a:sym typeface="Calibri"/>
                </a:rPr>
                <a:t> interakt</a:t>
              </a:r>
              <a:r>
                <a:rPr lang="cs" sz="1700" dirty="0">
                  <a:solidFill>
                    <a:schemeClr val="lt1"/>
                  </a:solidFill>
                  <a:latin typeface="Calibri"/>
                  <a:ea typeface="Calibri"/>
                  <a:cs typeface="Calibri"/>
                  <a:sym typeface="Calibri"/>
                </a:rPr>
                <a:t>ívnu</a:t>
              </a:r>
              <a:r>
                <a:rPr lang="cs" sz="1700" b="0" i="0" u="none" strike="noStrike" cap="none" dirty="0">
                  <a:solidFill>
                    <a:schemeClr val="lt1"/>
                  </a:solidFill>
                  <a:latin typeface="Calibri"/>
                  <a:ea typeface="Calibri"/>
                  <a:cs typeface="Calibri"/>
                  <a:sym typeface="Calibri"/>
                </a:rPr>
                <a:t> tabu</a:t>
              </a:r>
              <a:r>
                <a:rPr lang="cs" sz="1700" dirty="0">
                  <a:solidFill>
                    <a:schemeClr val="lt1"/>
                  </a:solidFill>
                  <a:latin typeface="Calibri"/>
                  <a:ea typeface="Calibri"/>
                  <a:cs typeface="Calibri"/>
                  <a:sym typeface="Calibri"/>
                </a:rPr>
                <a:t>ľu</a:t>
              </a:r>
              <a:r>
                <a:rPr lang="cs" sz="1700" b="0" i="0" u="none" strike="noStrike" cap="none" dirty="0">
                  <a:solidFill>
                    <a:schemeClr val="lt1"/>
                  </a:solidFill>
                  <a:latin typeface="Calibri"/>
                  <a:ea typeface="Calibri"/>
                  <a:cs typeface="Calibri"/>
                  <a:sym typeface="Calibri"/>
                </a:rPr>
                <a:t>, nahrávky článk</a:t>
              </a:r>
              <a:r>
                <a:rPr lang="cs" sz="1700" dirty="0">
                  <a:solidFill>
                    <a:schemeClr val="lt1"/>
                  </a:solidFill>
                  <a:latin typeface="Calibri"/>
                  <a:ea typeface="Calibri"/>
                  <a:cs typeface="Calibri"/>
                  <a:sym typeface="Calibri"/>
                </a:rPr>
                <a:t>ov</a:t>
              </a:r>
              <a:r>
                <a:rPr lang="cs" sz="1700" b="0" i="0" u="none" strike="noStrike" cap="none" dirty="0">
                  <a:solidFill>
                    <a:schemeClr val="lt1"/>
                  </a:solidFill>
                  <a:latin typeface="Calibri"/>
                  <a:ea typeface="Calibri"/>
                  <a:cs typeface="Calibri"/>
                  <a:sym typeface="Calibri"/>
                </a:rPr>
                <a:t> nav</a:t>
              </a:r>
              <a:r>
                <a:rPr lang="cs" sz="1700" dirty="0">
                  <a:solidFill>
                    <a:schemeClr val="lt1"/>
                  </a:solidFill>
                  <a:latin typeface="Calibri"/>
                  <a:ea typeface="Calibri"/>
                  <a:cs typeface="Calibri"/>
                  <a:sym typeface="Calibri"/>
                </a:rPr>
                <a:t>yše</a:t>
              </a:r>
              <a:r>
                <a:rPr lang="cs" sz="1700" b="0" i="0" u="none" strike="noStrike" cap="none" dirty="0">
                  <a:solidFill>
                    <a:schemeClr val="lt1"/>
                  </a:solidFill>
                  <a:latin typeface="Calibri"/>
                  <a:ea typeface="Calibri"/>
                  <a:cs typeface="Calibri"/>
                  <a:sym typeface="Calibri"/>
                </a:rPr>
                <a:t>, interakt</a:t>
              </a:r>
              <a:r>
                <a:rPr lang="cs" sz="1700" dirty="0">
                  <a:solidFill>
                    <a:schemeClr val="lt1"/>
                  </a:solidFill>
                  <a:latin typeface="Calibri"/>
                  <a:ea typeface="Calibri"/>
                  <a:cs typeface="Calibri"/>
                  <a:sym typeface="Calibri"/>
                </a:rPr>
                <a:t>ívny</a:t>
              </a:r>
              <a:r>
                <a:rPr lang="cs" sz="1700" b="0" i="0" u="none" strike="noStrike" cap="none" dirty="0">
                  <a:solidFill>
                    <a:schemeClr val="lt1"/>
                  </a:solidFill>
                  <a:latin typeface="Calibri"/>
                  <a:ea typeface="Calibri"/>
                  <a:cs typeface="Calibri"/>
                  <a:sym typeface="Calibri"/>
                </a:rPr>
                <a:t> TF, články nav</a:t>
              </a:r>
              <a:r>
                <a:rPr lang="cs" sz="1700" dirty="0">
                  <a:solidFill>
                    <a:schemeClr val="lt1"/>
                  </a:solidFill>
                  <a:latin typeface="Calibri"/>
                  <a:ea typeface="Calibri"/>
                  <a:cs typeface="Calibri"/>
                  <a:sym typeface="Calibri"/>
                </a:rPr>
                <a:t>yše</a:t>
              </a:r>
              <a:r>
                <a:rPr lang="cs" sz="1700" b="0" i="0" u="none" strike="noStrike" cap="none" dirty="0">
                  <a:solidFill>
                    <a:schemeClr val="lt1"/>
                  </a:solidFill>
                  <a:latin typeface="Calibri"/>
                  <a:ea typeface="Calibri"/>
                  <a:cs typeface="Calibri"/>
                  <a:sym typeface="Calibri"/>
                </a:rPr>
                <a:t>…) </a:t>
              </a:r>
              <a:r>
                <a:rPr lang="cs" sz="1700" b="1" i="0" u="sng" strike="noStrike" cap="none" dirty="0">
                  <a:solidFill>
                    <a:srgbClr val="98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UKÁ</a:t>
              </a:r>
              <a:r>
                <a:rPr lang="cs" sz="1700" b="1" u="sng" dirty="0">
                  <a:solidFill>
                    <a:srgbClr val="98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Ž</a:t>
              </a:r>
              <a:r>
                <a:rPr lang="cs" sz="1700" b="1" i="0" u="sng" strike="noStrike" cap="none" dirty="0">
                  <a:solidFill>
                    <a:srgbClr val="98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KA</a:t>
              </a:r>
              <a:r>
                <a:rPr lang="cs" sz="1700" b="0" i="0" u="none" strike="noStrike" cap="none" dirty="0">
                  <a:solidFill>
                    <a:srgbClr val="980000"/>
                  </a:solidFill>
                  <a:latin typeface="Calibri"/>
                  <a:ea typeface="Calibri"/>
                  <a:cs typeface="Calibri"/>
                  <a:sym typeface="Calibri"/>
                </a:rPr>
                <a:t> </a:t>
              </a:r>
              <a:r>
                <a:rPr lang="cs" sz="1700" b="1" i="0" u="none" strike="noStrike" cap="none" dirty="0">
                  <a:solidFill>
                    <a:srgbClr val="980000"/>
                  </a:solidFill>
                  <a:latin typeface="Calibri"/>
                  <a:ea typeface="Calibri"/>
                  <a:cs typeface="Calibri"/>
                  <a:sym typeface="Calibri"/>
                </a:rPr>
                <a:t>online podpory</a:t>
              </a:r>
              <a:endParaRPr sz="1700" b="1" i="0" u="none" strike="noStrike" cap="none" dirty="0">
                <a:solidFill>
                  <a:srgbClr val="980000"/>
                </a:solidFill>
                <a:latin typeface="Calibri"/>
                <a:ea typeface="Calibri"/>
                <a:cs typeface="Calibri"/>
                <a:sym typeface="Calibri"/>
              </a:endParaRPr>
            </a:p>
            <a:p>
              <a:pPr marL="0" marR="0" lvl="0" indent="0" algn="l" rtl="0">
                <a:lnSpc>
                  <a:spcPct val="115000"/>
                </a:lnSpc>
                <a:spcBef>
                  <a:spcPts val="0"/>
                </a:spcBef>
                <a:spcAft>
                  <a:spcPts val="1600"/>
                </a:spcAft>
                <a:buClr>
                  <a:srgbClr val="000000"/>
                </a:buClr>
                <a:buSzPts val="800"/>
                <a:buFont typeface="Arial"/>
                <a:buNone/>
              </a:pPr>
              <a:endParaRPr sz="1800" b="0" i="0" u="none" strike="noStrike" cap="none" dirty="0">
                <a:solidFill>
                  <a:srgbClr val="FFFFFF"/>
                </a:solidFill>
                <a:latin typeface="Roboto"/>
                <a:ea typeface="Roboto"/>
                <a:cs typeface="Roboto"/>
                <a:sym typeface="Roboto"/>
              </a:endParaRPr>
            </a:p>
          </p:txBody>
        </p:sp>
      </p:grpSp>
      <p:sp>
        <p:nvSpPr>
          <p:cNvPr id="184" name="Google Shape;184;p32"/>
          <p:cNvSpPr txBox="1"/>
          <p:nvPr/>
        </p:nvSpPr>
        <p:spPr>
          <a:xfrm>
            <a:off x="5407125" y="2943438"/>
            <a:ext cx="2880300" cy="12315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00000"/>
              </a:lnSpc>
              <a:spcBef>
                <a:spcPts val="0"/>
              </a:spcBef>
              <a:spcAft>
                <a:spcPts val="0"/>
              </a:spcAft>
              <a:buClr>
                <a:schemeClr val="lt1"/>
              </a:buClr>
              <a:buSzPts val="1700"/>
              <a:buFont typeface="Calibri"/>
              <a:buChar char="●"/>
            </a:pPr>
            <a:r>
              <a:rPr lang="cs" sz="1700" b="0" i="0" u="none" strike="noStrike" cap="none" dirty="0">
                <a:solidFill>
                  <a:schemeClr val="lt1"/>
                </a:solidFill>
                <a:latin typeface="Calibri"/>
                <a:ea typeface="Calibri"/>
                <a:cs typeface="Calibri"/>
                <a:sym typeface="Calibri"/>
              </a:rPr>
              <a:t>vzd</a:t>
            </a:r>
            <a:r>
              <a:rPr lang="cs" sz="1700" dirty="0">
                <a:solidFill>
                  <a:schemeClr val="lt1"/>
                </a:solidFill>
                <a:latin typeface="Calibri"/>
                <a:ea typeface="Calibri"/>
                <a:cs typeface="Calibri"/>
                <a:sym typeface="Calibri"/>
              </a:rPr>
              <a:t>e</a:t>
            </a:r>
            <a:r>
              <a:rPr lang="cs" sz="1700" b="0" i="0" u="none" strike="noStrike" cap="none" dirty="0">
                <a:solidFill>
                  <a:schemeClr val="lt1"/>
                </a:solidFill>
                <a:latin typeface="Calibri"/>
                <a:ea typeface="Calibri"/>
                <a:cs typeface="Calibri"/>
                <a:sym typeface="Calibri"/>
              </a:rPr>
              <a:t>lávací plán na celý  škol</a:t>
            </a:r>
            <a:r>
              <a:rPr lang="cs" sz="1700" dirty="0">
                <a:solidFill>
                  <a:schemeClr val="lt1"/>
                </a:solidFill>
                <a:latin typeface="Calibri"/>
                <a:ea typeface="Calibri"/>
                <a:cs typeface="Calibri"/>
                <a:sym typeface="Calibri"/>
              </a:rPr>
              <a:t>ský </a:t>
            </a:r>
            <a:r>
              <a:rPr lang="cs" sz="1700" b="0" i="0" u="none" strike="noStrike" cap="none" dirty="0">
                <a:solidFill>
                  <a:schemeClr val="lt1"/>
                </a:solidFill>
                <a:latin typeface="Calibri"/>
                <a:ea typeface="Calibri"/>
                <a:cs typeface="Calibri"/>
                <a:sym typeface="Calibri"/>
              </a:rPr>
              <a:t>rok (</a:t>
            </a:r>
            <a:r>
              <a:rPr lang="cs" sz="1700" dirty="0">
                <a:solidFill>
                  <a:schemeClr val="lt1"/>
                </a:solidFill>
                <a:latin typeface="Calibri"/>
                <a:ea typeface="Calibri"/>
                <a:cs typeface="Calibri"/>
                <a:sym typeface="Calibri"/>
              </a:rPr>
              <a:t>Š</a:t>
            </a:r>
            <a:r>
              <a:rPr lang="cs" sz="1700" b="0" i="0" u="none" strike="noStrike" cap="none" dirty="0">
                <a:solidFill>
                  <a:schemeClr val="lt1"/>
                </a:solidFill>
                <a:latin typeface="Calibri"/>
                <a:ea typeface="Calibri"/>
                <a:cs typeface="Calibri"/>
                <a:sym typeface="Calibri"/>
              </a:rPr>
              <a:t>VP, SERR)</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b="0" i="0" u="none" strike="noStrike" cap="none" dirty="0">
                <a:solidFill>
                  <a:schemeClr val="lt1"/>
                </a:solidFill>
                <a:latin typeface="Calibri"/>
                <a:ea typeface="Calibri"/>
                <a:cs typeface="Calibri"/>
                <a:sym typeface="Calibri"/>
              </a:rPr>
              <a:t>učiteľský stoln</a:t>
            </a:r>
            <a:r>
              <a:rPr lang="cs" sz="1700" dirty="0">
                <a:solidFill>
                  <a:schemeClr val="lt1"/>
                </a:solidFill>
                <a:latin typeface="Calibri"/>
                <a:ea typeface="Calibri"/>
                <a:cs typeface="Calibri"/>
                <a:sym typeface="Calibri"/>
              </a:rPr>
              <a:t>ý</a:t>
            </a:r>
            <a:r>
              <a:rPr lang="cs" sz="1700" b="0" i="0" u="none" strike="noStrike" cap="none" dirty="0">
                <a:solidFill>
                  <a:schemeClr val="lt1"/>
                </a:solidFill>
                <a:latin typeface="Calibri"/>
                <a:ea typeface="Calibri"/>
                <a:cs typeface="Calibri"/>
                <a:sym typeface="Calibri"/>
              </a:rPr>
              <a:t> kalendá</a:t>
            </a:r>
            <a:r>
              <a:rPr lang="cs" sz="1700" dirty="0">
                <a:solidFill>
                  <a:schemeClr val="lt1"/>
                </a:solidFill>
                <a:latin typeface="Calibri"/>
                <a:ea typeface="Calibri"/>
                <a:cs typeface="Calibri"/>
                <a:sym typeface="Calibri"/>
              </a:rPr>
              <a:t>r</a:t>
            </a:r>
            <a:endParaRPr sz="1700" b="0" i="0" u="none" strike="noStrike" cap="none" dirty="0">
              <a:solidFill>
                <a:schemeClr val="lt1"/>
              </a:solidFill>
              <a:latin typeface="Calibri"/>
              <a:ea typeface="Calibri"/>
              <a:cs typeface="Calibri"/>
              <a:sym typeface="Calibri"/>
            </a:endParaRPr>
          </a:p>
          <a:p>
            <a:pPr marL="457200" marR="0" lvl="0" indent="-336550" algn="l" rtl="0">
              <a:lnSpc>
                <a:spcPct val="100000"/>
              </a:lnSpc>
              <a:spcBef>
                <a:spcPts val="0"/>
              </a:spcBef>
              <a:spcAft>
                <a:spcPts val="0"/>
              </a:spcAft>
              <a:buClr>
                <a:schemeClr val="lt1"/>
              </a:buClr>
              <a:buSzPts val="1700"/>
              <a:buFont typeface="Calibri"/>
              <a:buChar char="●"/>
            </a:pPr>
            <a:r>
              <a:rPr lang="cs" sz="1700" dirty="0">
                <a:solidFill>
                  <a:schemeClr val="lt1"/>
                </a:solidFill>
                <a:latin typeface="Calibri"/>
                <a:ea typeface="Calibri"/>
                <a:cs typeface="Calibri"/>
                <a:sym typeface="Calibri"/>
              </a:rPr>
              <a:t>výučbový</a:t>
            </a:r>
            <a:r>
              <a:rPr lang="cs" sz="1700" b="0" i="0" u="none" strike="noStrike" cap="none" dirty="0">
                <a:solidFill>
                  <a:schemeClr val="lt1"/>
                </a:solidFill>
                <a:latin typeface="Calibri"/>
                <a:ea typeface="Calibri"/>
                <a:cs typeface="Calibri"/>
                <a:sym typeface="Calibri"/>
              </a:rPr>
              <a:t> pla</a:t>
            </a:r>
            <a:r>
              <a:rPr lang="cs" sz="1700" dirty="0">
                <a:solidFill>
                  <a:schemeClr val="lt1"/>
                </a:solidFill>
                <a:latin typeface="Calibri"/>
                <a:ea typeface="Calibri"/>
                <a:cs typeface="Calibri"/>
                <a:sym typeface="Calibri"/>
              </a:rPr>
              <a:t>g</a:t>
            </a:r>
            <a:r>
              <a:rPr lang="cs" sz="1700" b="0" i="0" u="none" strike="noStrike" cap="none" dirty="0">
                <a:solidFill>
                  <a:schemeClr val="lt1"/>
                </a:solidFill>
                <a:latin typeface="Calibri"/>
                <a:ea typeface="Calibri"/>
                <a:cs typeface="Calibri"/>
                <a:sym typeface="Calibri"/>
              </a:rPr>
              <a:t>át</a:t>
            </a:r>
            <a:endParaRPr sz="1700" b="0" i="0" u="none" strike="noStrike" cap="none" dirty="0">
              <a:solidFill>
                <a:schemeClr val="lt1"/>
              </a:solidFill>
              <a:latin typeface="Calibri"/>
              <a:ea typeface="Calibri"/>
              <a:cs typeface="Calibri"/>
              <a:sym typeface="Calibri"/>
            </a:endParaRPr>
          </a:p>
        </p:txBody>
      </p:sp>
      <p:grpSp>
        <p:nvGrpSpPr>
          <p:cNvPr id="185" name="Google Shape;185;p32"/>
          <p:cNvGrpSpPr/>
          <p:nvPr/>
        </p:nvGrpSpPr>
        <p:grpSpPr>
          <a:xfrm>
            <a:off x="5051381" y="3428999"/>
            <a:ext cx="260366" cy="260366"/>
            <a:chOff x="3157188" y="909150"/>
            <a:chExt cx="470400" cy="470400"/>
          </a:xfrm>
        </p:grpSpPr>
        <p:sp>
          <p:nvSpPr>
            <p:cNvPr id="186" name="Google Shape;186;p32"/>
            <p:cNvSpPr/>
            <p:nvPr/>
          </p:nvSpPr>
          <p:spPr>
            <a:xfrm>
              <a:off x="3157188" y="909150"/>
              <a:ext cx="470400" cy="470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32"/>
            <p:cNvSpPr/>
            <p:nvPr/>
          </p:nvSpPr>
          <p:spPr>
            <a:xfrm>
              <a:off x="3243138" y="995100"/>
              <a:ext cx="298500" cy="298500"/>
            </a:xfrm>
            <a:prstGeom prst="mathPlus">
              <a:avLst>
                <a:gd name="adj1" fmla="val 9900"/>
              </a:avLst>
            </a:prstGeom>
            <a:solidFill>
              <a:srgbClr val="307A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8" name="Google Shape;188;p32"/>
          <p:cNvSpPr/>
          <p:nvPr/>
        </p:nvSpPr>
        <p:spPr>
          <a:xfrm>
            <a:off x="377200" y="1017300"/>
            <a:ext cx="8208000" cy="1058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3600" b="0" i="0" u="none" strike="noStrike" cap="none">
                <a:solidFill>
                  <a:srgbClr val="2E75B5"/>
                </a:solidFill>
                <a:latin typeface="Calibri"/>
                <a:ea typeface="Calibri"/>
                <a:cs typeface="Calibri"/>
                <a:sym typeface="Calibri"/>
              </a:rPr>
              <a:t>UČITE</a:t>
            </a:r>
            <a:r>
              <a:rPr lang="cs" sz="3600">
                <a:solidFill>
                  <a:srgbClr val="2E75B5"/>
                </a:solidFill>
                <a:latin typeface="Calibri"/>
                <a:ea typeface="Calibri"/>
                <a:cs typeface="Calibri"/>
                <a:sym typeface="Calibri"/>
              </a:rPr>
              <a:t>Ľ</a:t>
            </a:r>
            <a:r>
              <a:rPr lang="cs" sz="3600" b="0" i="0" u="none" strike="noStrike" cap="none">
                <a:solidFill>
                  <a:srgbClr val="2E75B5"/>
                </a:solidFill>
                <a:latin typeface="Calibri"/>
                <a:ea typeface="Calibri"/>
                <a:cs typeface="Calibri"/>
                <a:sym typeface="Calibri"/>
              </a:rPr>
              <a:t>SKÝ BONUSOVÝ BALÍČEK</a:t>
            </a:r>
            <a:endParaRPr sz="36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2700" b="0" i="0" u="none" strike="noStrike" cap="none">
                <a:solidFill>
                  <a:srgbClr val="2E75B5"/>
                </a:solidFill>
                <a:latin typeface="Calibri"/>
                <a:ea typeface="Calibri"/>
                <a:cs typeface="Calibri"/>
                <a:sym typeface="Calibri"/>
              </a:rPr>
              <a:t>PODPORA PR</a:t>
            </a:r>
            <a:r>
              <a:rPr lang="cs" sz="2700">
                <a:solidFill>
                  <a:srgbClr val="2E75B5"/>
                </a:solidFill>
                <a:latin typeface="Calibri"/>
                <a:ea typeface="Calibri"/>
                <a:cs typeface="Calibri"/>
                <a:sym typeface="Calibri"/>
              </a:rPr>
              <a:t>E</a:t>
            </a:r>
            <a:r>
              <a:rPr lang="cs" sz="2700" b="0" i="0" u="none" strike="noStrike" cap="none">
                <a:solidFill>
                  <a:srgbClr val="2E75B5"/>
                </a:solidFill>
                <a:latin typeface="Calibri"/>
                <a:ea typeface="Calibri"/>
                <a:cs typeface="Calibri"/>
                <a:sym typeface="Calibri"/>
              </a:rPr>
              <a:t> UČITE</a:t>
            </a:r>
            <a:r>
              <a:rPr lang="cs" sz="2700">
                <a:solidFill>
                  <a:srgbClr val="2E75B5"/>
                </a:solidFill>
                <a:latin typeface="Calibri"/>
                <a:ea typeface="Calibri"/>
                <a:cs typeface="Calibri"/>
                <a:sym typeface="Calibri"/>
              </a:rPr>
              <a:t>ĽOV</a:t>
            </a:r>
            <a:endParaRPr sz="27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6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189" name="Google Shape;189;p32"/>
          <p:cNvSpPr txBox="1"/>
          <p:nvPr/>
        </p:nvSpPr>
        <p:spPr>
          <a:xfrm>
            <a:off x="6435100" y="1735650"/>
            <a:ext cx="2594700" cy="514500"/>
          </a:xfrm>
          <a:prstGeom prst="rect">
            <a:avLst/>
          </a:prstGeom>
          <a:solidFill>
            <a:srgbClr val="FF99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cs" sz="1300" b="1" i="0" u="none" strike="noStrike" cap="none">
                <a:solidFill>
                  <a:schemeClr val="lt1"/>
                </a:solidFill>
                <a:latin typeface="Roboto"/>
                <a:ea typeface="Roboto"/>
                <a:cs typeface="Roboto"/>
                <a:sym typeface="Roboto"/>
              </a:rPr>
              <a:t>Pr</a:t>
            </a:r>
            <a:r>
              <a:rPr lang="cs" sz="1300" b="1">
                <a:solidFill>
                  <a:schemeClr val="lt1"/>
                </a:solidFill>
                <a:latin typeface="Roboto"/>
                <a:ea typeface="Roboto"/>
                <a:cs typeface="Roboto"/>
                <a:sym typeface="Roboto"/>
              </a:rPr>
              <a:t>e</a:t>
            </a:r>
            <a:r>
              <a:rPr lang="cs" sz="1300" b="1" i="0" u="none" strike="noStrike" cap="none">
                <a:solidFill>
                  <a:schemeClr val="lt1"/>
                </a:solidFill>
                <a:latin typeface="Roboto"/>
                <a:ea typeface="Roboto"/>
                <a:cs typeface="Roboto"/>
                <a:sym typeface="Roboto"/>
              </a:rPr>
              <a:t> učite</a:t>
            </a:r>
            <a:r>
              <a:rPr lang="cs" sz="1300" b="1">
                <a:solidFill>
                  <a:schemeClr val="lt1"/>
                </a:solidFill>
                <a:latin typeface="Roboto"/>
                <a:ea typeface="Roboto"/>
                <a:cs typeface="Roboto"/>
                <a:sym typeface="Roboto"/>
              </a:rPr>
              <a:t>ľov</a:t>
            </a:r>
            <a:r>
              <a:rPr lang="cs" sz="1300" b="1" i="0" u="none" strike="noStrike" cap="none">
                <a:solidFill>
                  <a:schemeClr val="lt1"/>
                </a:solidFill>
                <a:latin typeface="Roboto"/>
                <a:ea typeface="Roboto"/>
                <a:cs typeface="Roboto"/>
                <a:sym typeface="Roboto"/>
              </a:rPr>
              <a:t> objedn</a:t>
            </a:r>
            <a:r>
              <a:rPr lang="cs" sz="1300" b="1">
                <a:solidFill>
                  <a:schemeClr val="lt1"/>
                </a:solidFill>
                <a:latin typeface="Roboto"/>
                <a:ea typeface="Roboto"/>
                <a:cs typeface="Roboto"/>
                <a:sym typeface="Roboto"/>
              </a:rPr>
              <a:t>ávajúcich</a:t>
            </a:r>
            <a:r>
              <a:rPr lang="cs" sz="1300" b="1" i="0" u="none" strike="noStrike" cap="none">
                <a:solidFill>
                  <a:schemeClr val="lt1"/>
                </a:solidFill>
                <a:latin typeface="Roboto"/>
                <a:ea typeface="Roboto"/>
                <a:cs typeface="Roboto"/>
                <a:sym typeface="Roboto"/>
              </a:rPr>
              <a:t> 11 a v</a:t>
            </a:r>
            <a:r>
              <a:rPr lang="cs" sz="1300" b="1">
                <a:solidFill>
                  <a:schemeClr val="lt1"/>
                </a:solidFill>
                <a:latin typeface="Roboto"/>
                <a:ea typeface="Roboto"/>
                <a:cs typeface="Roboto"/>
                <a:sym typeface="Roboto"/>
              </a:rPr>
              <a:t>iac </a:t>
            </a:r>
            <a:r>
              <a:rPr lang="cs" sz="1300" b="1" i="0" u="none" strike="noStrike" cap="none">
                <a:solidFill>
                  <a:schemeClr val="lt1"/>
                </a:solidFill>
                <a:latin typeface="Roboto"/>
                <a:ea typeface="Roboto"/>
                <a:cs typeface="Roboto"/>
                <a:sym typeface="Roboto"/>
              </a:rPr>
              <a:t>kus</a:t>
            </a:r>
            <a:r>
              <a:rPr lang="cs" sz="1300" b="1">
                <a:solidFill>
                  <a:schemeClr val="lt1"/>
                </a:solidFill>
                <a:latin typeface="Roboto"/>
                <a:ea typeface="Roboto"/>
                <a:cs typeface="Roboto"/>
                <a:sym typeface="Roboto"/>
              </a:rPr>
              <a:t>ov</a:t>
            </a:r>
            <a:r>
              <a:rPr lang="cs" sz="1300" b="1" i="0" u="none" strike="noStrike" cap="none">
                <a:solidFill>
                  <a:schemeClr val="lt1"/>
                </a:solidFill>
                <a:latin typeface="Roboto"/>
                <a:ea typeface="Roboto"/>
                <a:cs typeface="Roboto"/>
                <a:sym typeface="Roboto"/>
              </a:rPr>
              <a:t> p</a:t>
            </a:r>
            <a:r>
              <a:rPr lang="cs" sz="1300" b="1">
                <a:solidFill>
                  <a:schemeClr val="lt1"/>
                </a:solidFill>
                <a:latin typeface="Roboto"/>
                <a:ea typeface="Roboto"/>
                <a:cs typeface="Roboto"/>
                <a:sym typeface="Roboto"/>
              </a:rPr>
              <a:t>r</a:t>
            </a:r>
            <a:r>
              <a:rPr lang="cs" sz="1300" b="1" i="0" u="none" strike="noStrike" cap="none">
                <a:solidFill>
                  <a:schemeClr val="lt1"/>
                </a:solidFill>
                <a:latin typeface="Roboto"/>
                <a:ea typeface="Roboto"/>
                <a:cs typeface="Roboto"/>
                <a:sym typeface="Roboto"/>
              </a:rPr>
              <a:t>edplatných. </a:t>
            </a:r>
            <a:endParaRPr sz="1300" b="1" i="0" u="none" strike="noStrike" cap="none">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1"/>
          <p:cNvSpPr/>
          <p:nvPr/>
        </p:nvSpPr>
        <p:spPr>
          <a:xfrm>
            <a:off x="513538" y="1954650"/>
            <a:ext cx="3794100" cy="3812458"/>
          </a:xfrm>
          <a:prstGeom prst="rect">
            <a:avLst/>
          </a:prstGeom>
          <a:noFill/>
          <a:ln>
            <a:noFill/>
          </a:ln>
        </p:spPr>
        <p:txBody>
          <a:bodyPr spcFirstLastPara="1" wrap="square" lIns="0" tIns="0" rIns="0" bIns="0" anchor="t" anchorCtr="0">
            <a:noAutofit/>
          </a:bodyPr>
          <a:lstStyle/>
          <a:p>
            <a:pPr marL="457200" marR="0" lvl="0" indent="-355600" algn="l" rtl="0">
              <a:lnSpc>
                <a:spcPct val="100000"/>
              </a:lnSpc>
              <a:spcBef>
                <a:spcPts val="0"/>
              </a:spcBef>
              <a:spcAft>
                <a:spcPts val="0"/>
              </a:spcAft>
              <a:buClr>
                <a:srgbClr val="002060"/>
              </a:buClr>
              <a:buSzPts val="2000"/>
              <a:buFont typeface="Calibri"/>
              <a:buChar char="➔"/>
            </a:pPr>
            <a:r>
              <a:rPr lang="cs" sz="2000" b="0" i="0" u="none" strike="noStrike" cap="none" dirty="0">
                <a:solidFill>
                  <a:srgbClr val="002060"/>
                </a:solidFill>
                <a:latin typeface="Calibri"/>
                <a:ea typeface="Calibri"/>
                <a:cs typeface="Calibri"/>
                <a:sym typeface="Calibri"/>
              </a:rPr>
              <a:t>4 redakčn</a:t>
            </a:r>
            <a:r>
              <a:rPr lang="cs" sz="2000" dirty="0">
                <a:solidFill>
                  <a:srgbClr val="002060"/>
                </a:solidFill>
                <a:latin typeface="Calibri"/>
                <a:ea typeface="Calibri"/>
                <a:cs typeface="Calibri"/>
                <a:sym typeface="Calibri"/>
              </a:rPr>
              <a:t>é</a:t>
            </a:r>
            <a:r>
              <a:rPr lang="cs" sz="2000" b="0" i="0" u="none" strike="noStrike" cap="none" dirty="0">
                <a:solidFill>
                  <a:srgbClr val="002060"/>
                </a:solidFill>
                <a:latin typeface="Calibri"/>
                <a:ea typeface="Calibri"/>
                <a:cs typeface="Calibri"/>
                <a:sym typeface="Calibri"/>
              </a:rPr>
              <a:t> t</a:t>
            </a:r>
            <a:r>
              <a:rPr lang="cs" sz="2000" dirty="0">
                <a:solidFill>
                  <a:srgbClr val="002060"/>
                </a:solidFill>
                <a:latin typeface="Calibri"/>
                <a:ea typeface="Calibri"/>
                <a:cs typeface="Calibri"/>
                <a:sym typeface="Calibri"/>
              </a:rPr>
              <a:t>í</a:t>
            </a:r>
            <a:r>
              <a:rPr lang="cs" sz="2000" b="0" i="0" u="none" strike="noStrike" cap="none" dirty="0">
                <a:solidFill>
                  <a:srgbClr val="002060"/>
                </a:solidFill>
                <a:latin typeface="Calibri"/>
                <a:ea typeface="Calibri"/>
                <a:cs typeface="Calibri"/>
                <a:sym typeface="Calibri"/>
              </a:rPr>
              <a:t>my jednotlivých titul</a:t>
            </a:r>
            <a:r>
              <a:rPr lang="cs" sz="2000" dirty="0">
                <a:solidFill>
                  <a:srgbClr val="002060"/>
                </a:solidFill>
                <a:latin typeface="Calibri"/>
                <a:ea typeface="Calibri"/>
                <a:cs typeface="Calibri"/>
                <a:sym typeface="Calibri"/>
              </a:rPr>
              <a:t>ov</a:t>
            </a:r>
            <a:r>
              <a:rPr lang="cs" sz="2000" b="0" i="0" u="none" strike="noStrike" cap="none" dirty="0">
                <a:solidFill>
                  <a:srgbClr val="002060"/>
                </a:solidFill>
                <a:latin typeface="Calibri"/>
                <a:ea typeface="Calibri"/>
                <a:cs typeface="Calibri"/>
                <a:sym typeface="Calibri"/>
              </a:rPr>
              <a:t>: redakto</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i, metodici, interní anglicky </a:t>
            </a:r>
            <a:r>
              <a:rPr lang="cs" sz="2000" dirty="0">
                <a:solidFill>
                  <a:srgbClr val="002060"/>
                </a:solidFill>
                <a:latin typeface="Calibri"/>
                <a:ea typeface="Calibri"/>
                <a:cs typeface="Calibri"/>
                <a:sym typeface="Calibri"/>
              </a:rPr>
              <a:t>hovoriaci</a:t>
            </a:r>
            <a:r>
              <a:rPr lang="cs" sz="2000" b="0" i="0" u="none" strike="noStrike" cap="none" dirty="0">
                <a:solidFill>
                  <a:srgbClr val="002060"/>
                </a:solidFill>
                <a:latin typeface="Calibri"/>
                <a:ea typeface="Calibri"/>
                <a:cs typeface="Calibri"/>
                <a:sym typeface="Calibri"/>
              </a:rPr>
              <a:t> auto</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i a grafici</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dirty="0">
                <a:solidFill>
                  <a:srgbClr val="002060"/>
                </a:solidFill>
                <a:latin typeface="Calibri"/>
                <a:ea typeface="Calibri"/>
                <a:cs typeface="Calibri"/>
                <a:sym typeface="Calibri"/>
              </a:rPr>
              <a:t>e</a:t>
            </a:r>
            <a:r>
              <a:rPr lang="cs" sz="2000" b="0" i="0" u="none" strike="noStrike" cap="none" dirty="0">
                <a:solidFill>
                  <a:srgbClr val="002060"/>
                </a:solidFill>
                <a:latin typeface="Calibri"/>
                <a:ea typeface="Calibri"/>
                <a:cs typeface="Calibri"/>
                <a:sym typeface="Calibri"/>
              </a:rPr>
              <a:t>xterní auto</a:t>
            </a:r>
            <a:r>
              <a:rPr lang="cs" sz="2000" dirty="0">
                <a:solidFill>
                  <a:srgbClr val="002060"/>
                </a:solidFill>
                <a:latin typeface="Calibri"/>
                <a:ea typeface="Calibri"/>
                <a:cs typeface="Calibri"/>
                <a:sym typeface="Calibri"/>
              </a:rPr>
              <a:t>r</a:t>
            </a:r>
            <a:r>
              <a:rPr lang="cs" sz="2000" b="0" i="0" u="none" strike="noStrike" cap="none" dirty="0">
                <a:solidFill>
                  <a:srgbClr val="002060"/>
                </a:solidFill>
                <a:latin typeface="Calibri"/>
                <a:ea typeface="Calibri"/>
                <a:cs typeface="Calibri"/>
                <a:sym typeface="Calibri"/>
              </a:rPr>
              <a:t>i z mnoh</a:t>
            </a:r>
            <a:r>
              <a:rPr lang="cs" sz="2000" dirty="0">
                <a:solidFill>
                  <a:srgbClr val="002060"/>
                </a:solidFill>
                <a:latin typeface="Calibri"/>
                <a:ea typeface="Calibri"/>
                <a:cs typeface="Calibri"/>
                <a:sym typeface="Calibri"/>
              </a:rPr>
              <a:t>ých</a:t>
            </a:r>
            <a:r>
              <a:rPr lang="cs" sz="2000" b="0" i="0" u="none" strike="noStrike" cap="none" dirty="0">
                <a:solidFill>
                  <a:srgbClr val="002060"/>
                </a:solidFill>
                <a:latin typeface="Calibri"/>
                <a:ea typeface="Calibri"/>
                <a:cs typeface="Calibri"/>
                <a:sym typeface="Calibri"/>
              </a:rPr>
              <a:t> anglicky </a:t>
            </a:r>
            <a:r>
              <a:rPr lang="cs" sz="2000" dirty="0">
                <a:solidFill>
                  <a:srgbClr val="002060"/>
                </a:solidFill>
                <a:latin typeface="Calibri"/>
                <a:ea typeface="Calibri"/>
                <a:cs typeface="Calibri"/>
                <a:sym typeface="Calibri"/>
              </a:rPr>
              <a:t>hovoriacich</a:t>
            </a:r>
            <a:r>
              <a:rPr lang="cs" sz="2000" b="0" i="0" u="none" strike="noStrike" cap="none" dirty="0">
                <a:solidFill>
                  <a:srgbClr val="002060"/>
                </a:solidFill>
                <a:latin typeface="Calibri"/>
                <a:ea typeface="Calibri"/>
                <a:cs typeface="Calibri"/>
                <a:sym typeface="Calibri"/>
              </a:rPr>
              <a:t> </a:t>
            </a:r>
            <a:r>
              <a:rPr lang="cs" sz="2000" dirty="0">
                <a:solidFill>
                  <a:srgbClr val="002060"/>
                </a:solidFill>
                <a:latin typeface="Calibri"/>
                <a:ea typeface="Calibri"/>
                <a:cs typeface="Calibri"/>
                <a:sym typeface="Calibri"/>
              </a:rPr>
              <a:t>krajín</a:t>
            </a:r>
            <a:r>
              <a:rPr lang="cs" sz="2000" b="0" i="0" u="none" strike="noStrike" cap="none" dirty="0">
                <a:solidFill>
                  <a:srgbClr val="002060"/>
                </a:solidFill>
                <a:latin typeface="Calibri"/>
                <a:ea typeface="Calibri"/>
                <a:cs typeface="Calibri"/>
                <a:sym typeface="Calibri"/>
              </a:rPr>
              <a:t> </a:t>
            </a:r>
            <a:endParaRPr sz="20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2060"/>
              </a:solidFill>
              <a:latin typeface="Calibri"/>
              <a:ea typeface="Calibri"/>
              <a:cs typeface="Calibri"/>
              <a:sym typeface="Calibri"/>
            </a:endParaRPr>
          </a:p>
          <a:p>
            <a:pPr marL="457200" marR="0" lvl="0" indent="-355600" algn="l" rtl="0">
              <a:lnSpc>
                <a:spcPct val="100000"/>
              </a:lnSpc>
              <a:spcBef>
                <a:spcPts val="0"/>
              </a:spcBef>
              <a:spcAft>
                <a:spcPts val="0"/>
              </a:spcAft>
              <a:buClr>
                <a:srgbClr val="002060"/>
              </a:buClr>
              <a:buSzPts val="2000"/>
              <a:buFont typeface="Calibri"/>
              <a:buChar char="➔"/>
            </a:pPr>
            <a:r>
              <a:rPr lang="cs" sz="2000" dirty="0">
                <a:solidFill>
                  <a:srgbClr val="002060"/>
                </a:solidFill>
                <a:latin typeface="Calibri"/>
                <a:ea typeface="Calibri"/>
                <a:cs typeface="Calibri"/>
                <a:sym typeface="Calibri"/>
              </a:rPr>
              <a:t>s</a:t>
            </a:r>
            <a:r>
              <a:rPr lang="cs" sz="2000" b="0" i="0" u="none" strike="noStrike" cap="none" dirty="0">
                <a:solidFill>
                  <a:srgbClr val="002060"/>
                </a:solidFill>
                <a:latin typeface="Calibri"/>
                <a:ea typeface="Calibri"/>
                <a:cs typeface="Calibri"/>
                <a:sym typeface="Calibri"/>
              </a:rPr>
              <a:t>poluprác</a:t>
            </a:r>
            <a:r>
              <a:rPr lang="cs" sz="2000" dirty="0">
                <a:solidFill>
                  <a:srgbClr val="002060"/>
                </a:solidFill>
                <a:latin typeface="Calibri"/>
                <a:ea typeface="Calibri"/>
                <a:cs typeface="Calibri"/>
                <a:sym typeface="Calibri"/>
              </a:rPr>
              <a:t>a</a:t>
            </a:r>
            <a:r>
              <a:rPr lang="cs" sz="2000" b="0" i="0" u="none" strike="noStrike" cap="none" dirty="0">
                <a:solidFill>
                  <a:srgbClr val="002060"/>
                </a:solidFill>
                <a:latin typeface="Calibri"/>
                <a:ea typeface="Calibri"/>
                <a:cs typeface="Calibri"/>
                <a:sym typeface="Calibri"/>
              </a:rPr>
              <a:t> s expert</a:t>
            </a:r>
            <a:r>
              <a:rPr lang="cs" sz="2000" dirty="0">
                <a:solidFill>
                  <a:srgbClr val="002060"/>
                </a:solidFill>
                <a:latin typeface="Calibri"/>
                <a:ea typeface="Calibri"/>
                <a:cs typeface="Calibri"/>
                <a:sym typeface="Calibri"/>
              </a:rPr>
              <a:t>mi</a:t>
            </a:r>
            <a:r>
              <a:rPr lang="cs" sz="2000" b="0" i="0" u="none" strike="noStrike" cap="none" dirty="0">
                <a:solidFill>
                  <a:srgbClr val="002060"/>
                </a:solidFill>
                <a:latin typeface="Calibri"/>
                <a:ea typeface="Calibri"/>
                <a:cs typeface="Calibri"/>
                <a:sym typeface="Calibri"/>
              </a:rPr>
              <a:t> v oblasti </a:t>
            </a:r>
            <a:r>
              <a:rPr lang="cs" sz="2000" b="1" i="0" u="none" strike="noStrike" cap="none" dirty="0">
                <a:solidFill>
                  <a:srgbClr val="002060"/>
                </a:solidFill>
                <a:latin typeface="Calibri"/>
                <a:ea typeface="Calibri"/>
                <a:cs typeface="Calibri"/>
                <a:sym typeface="Calibri"/>
              </a:rPr>
              <a:t>maturity</a:t>
            </a:r>
            <a:r>
              <a:rPr lang="cs" sz="2000" b="0" i="0" u="none" strike="noStrike" cap="none" dirty="0">
                <a:solidFill>
                  <a:srgbClr val="002060"/>
                </a:solidFill>
                <a:latin typeface="Calibri"/>
                <a:ea typeface="Calibri"/>
                <a:cs typeface="Calibri"/>
                <a:sym typeface="Calibri"/>
              </a:rPr>
              <a:t> (p. </a:t>
            </a:r>
            <a:r>
              <a:rPr lang="sk-SK" sz="2000" b="0" i="0" u="none" strike="noStrike" cap="none" dirty="0">
                <a:solidFill>
                  <a:srgbClr val="002060"/>
                </a:solidFill>
                <a:latin typeface="Calibri"/>
                <a:ea typeface="Calibri"/>
                <a:cs typeface="Calibri"/>
                <a:sym typeface="Calibri"/>
              </a:rPr>
              <a:t>P</a:t>
            </a:r>
            <a:r>
              <a:rPr lang="cs" sz="2000" b="0" i="0" u="none" strike="noStrike" cap="none" dirty="0">
                <a:solidFill>
                  <a:srgbClr val="002060"/>
                </a:solidFill>
                <a:latin typeface="Calibri"/>
                <a:ea typeface="Calibri"/>
                <a:cs typeface="Calibri"/>
                <a:sym typeface="Calibri"/>
              </a:rPr>
              <a:t>rof. Jana Bérešová) a </a:t>
            </a:r>
            <a:r>
              <a:rPr lang="cs" sz="2000" b="1" i="0" u="none" strike="noStrike" cap="none" dirty="0">
                <a:solidFill>
                  <a:srgbClr val="002060"/>
                </a:solidFill>
                <a:latin typeface="Calibri"/>
                <a:ea typeface="Calibri"/>
                <a:cs typeface="Calibri"/>
                <a:sym typeface="Calibri"/>
              </a:rPr>
              <a:t>testov</a:t>
            </a:r>
            <a:r>
              <a:rPr lang="cs" sz="2000" b="1" dirty="0">
                <a:solidFill>
                  <a:srgbClr val="002060"/>
                </a:solidFill>
                <a:latin typeface="Calibri"/>
                <a:ea typeface="Calibri"/>
                <a:cs typeface="Calibri"/>
                <a:sym typeface="Calibri"/>
              </a:rPr>
              <a:t>a</a:t>
            </a:r>
            <a:r>
              <a:rPr lang="cs" sz="2000" b="1" i="0" u="none" strike="noStrike" cap="none" dirty="0">
                <a:solidFill>
                  <a:srgbClr val="002060"/>
                </a:solidFill>
                <a:latin typeface="Calibri"/>
                <a:ea typeface="Calibri"/>
                <a:cs typeface="Calibri"/>
                <a:sym typeface="Calibri"/>
              </a:rPr>
              <a:t>n</a:t>
            </a:r>
            <a:r>
              <a:rPr lang="cs" sz="2000" b="1" dirty="0">
                <a:solidFill>
                  <a:srgbClr val="002060"/>
                </a:solidFill>
                <a:latin typeface="Calibri"/>
                <a:ea typeface="Calibri"/>
                <a:cs typeface="Calibri"/>
                <a:sym typeface="Calibri"/>
              </a:rPr>
              <a:t>ia </a:t>
            </a:r>
            <a:r>
              <a:rPr lang="cs" sz="2000" dirty="0">
                <a:solidFill>
                  <a:srgbClr val="002060"/>
                </a:solidFill>
                <a:latin typeface="Calibri"/>
                <a:ea typeface="Calibri"/>
                <a:cs typeface="Calibri"/>
                <a:sym typeface="Calibri"/>
              </a:rPr>
              <a:t>(Cambridge)</a:t>
            </a:r>
          </a:p>
          <a:p>
            <a:pPr marL="101600" marR="0" lvl="0" algn="l" rtl="0">
              <a:lnSpc>
                <a:spcPct val="100000"/>
              </a:lnSpc>
              <a:spcBef>
                <a:spcPts val="0"/>
              </a:spcBef>
              <a:spcAft>
                <a:spcPts val="0"/>
              </a:spcAft>
              <a:buClr>
                <a:srgbClr val="002060"/>
              </a:buClr>
              <a:buSzPts val="2000"/>
            </a:pPr>
            <a:endParaRPr lang="cs" sz="2000" dirty="0">
              <a:solidFill>
                <a:srgbClr val="002060"/>
              </a:solidFill>
              <a:latin typeface="Calibri"/>
              <a:ea typeface="Calibri"/>
              <a:cs typeface="Calibri"/>
              <a:sym typeface="Calibri"/>
            </a:endParaRPr>
          </a:p>
        </p:txBody>
      </p:sp>
      <p:sp>
        <p:nvSpPr>
          <p:cNvPr id="165" name="Google Shape;165;p31"/>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166" name="Google Shape;166;p31"/>
          <p:cNvSpPr/>
          <p:nvPr/>
        </p:nvSpPr>
        <p:spPr>
          <a:xfrm>
            <a:off x="569450" y="1134450"/>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NÁŠ T</a:t>
            </a:r>
            <a:r>
              <a:rPr lang="cs" sz="4000">
                <a:solidFill>
                  <a:srgbClr val="2E75B5"/>
                </a:solidFill>
                <a:latin typeface="Calibri"/>
                <a:ea typeface="Calibri"/>
                <a:cs typeface="Calibri"/>
                <a:sym typeface="Calibri"/>
              </a:rPr>
              <a:t>Í</a:t>
            </a:r>
            <a:r>
              <a:rPr lang="cs" sz="4000" b="0" i="0" u="none" strike="noStrike" cap="none">
                <a:solidFill>
                  <a:srgbClr val="2E75B5"/>
                </a:solidFill>
                <a:latin typeface="Calibri"/>
                <a:ea typeface="Calibri"/>
                <a:cs typeface="Calibri"/>
                <a:sym typeface="Calibri"/>
              </a:rPr>
              <a:t>M </a:t>
            </a:r>
            <a:endParaRPr sz="4000" b="0" i="0" u="none" strike="noStrike" cap="none">
              <a:solidFill>
                <a:srgbClr val="000000"/>
              </a:solidFill>
              <a:latin typeface="Arial"/>
              <a:ea typeface="Arial"/>
              <a:cs typeface="Arial"/>
              <a:sym typeface="Arial"/>
            </a:endParaRPr>
          </a:p>
        </p:txBody>
      </p:sp>
      <p:pic>
        <p:nvPicPr>
          <p:cNvPr id="167" name="Google Shape;167;p31"/>
          <p:cNvPicPr preferRelativeResize="0">
            <a:picLocks noGrp="1"/>
          </p:cNvPicPr>
          <p:nvPr>
            <p:ph type="body" idx="4294967295"/>
          </p:nvPr>
        </p:nvPicPr>
        <p:blipFill rotWithShape="1">
          <a:blip r:embed="rId3">
            <a:alphaModFix amt="99000"/>
          </a:blip>
          <a:srcRect/>
          <a:stretch/>
        </p:blipFill>
        <p:spPr>
          <a:xfrm>
            <a:off x="4926350" y="2052738"/>
            <a:ext cx="3794100" cy="2697900"/>
          </a:xfrm>
          <a:prstGeom prst="rect">
            <a:avLst/>
          </a:prstGeom>
          <a:noFill/>
          <a:ln>
            <a:noFill/>
          </a:ln>
        </p:spPr>
      </p:pic>
      <p:pic>
        <p:nvPicPr>
          <p:cNvPr id="168" name="Google Shape;168;p31" title="IMG-20240607-WA0005.jpg"/>
          <p:cNvPicPr preferRelativeResize="0"/>
          <p:nvPr/>
        </p:nvPicPr>
        <p:blipFill rotWithShape="1">
          <a:blip r:embed="rId4">
            <a:alphaModFix/>
          </a:blip>
          <a:srcRect/>
          <a:stretch/>
        </p:blipFill>
        <p:spPr>
          <a:xfrm rot="1210554">
            <a:off x="6902294" y="3171692"/>
            <a:ext cx="1869843" cy="2488989"/>
          </a:xfrm>
          <a:prstGeom prst="rect">
            <a:avLst/>
          </a:prstGeom>
          <a:noFill/>
          <a:ln>
            <a:noFill/>
          </a:ln>
        </p:spPr>
      </p:pic>
      <p:pic>
        <p:nvPicPr>
          <p:cNvPr id="169" name="Google Shape;169;p31" title="IMG-20240617-WA0014.jpg"/>
          <p:cNvPicPr preferRelativeResize="0"/>
          <p:nvPr/>
        </p:nvPicPr>
        <p:blipFill rotWithShape="1">
          <a:blip r:embed="rId5">
            <a:alphaModFix/>
          </a:blip>
          <a:srcRect/>
          <a:stretch/>
        </p:blipFill>
        <p:spPr>
          <a:xfrm rot="-1525531">
            <a:off x="5006120" y="3857591"/>
            <a:ext cx="1825586" cy="2434093"/>
          </a:xfrm>
          <a:prstGeom prst="rect">
            <a:avLst/>
          </a:prstGeom>
          <a:noFill/>
          <a:ln>
            <a:noFill/>
          </a:ln>
        </p:spPr>
      </p:pic>
      <p:pic>
        <p:nvPicPr>
          <p:cNvPr id="170" name="Google Shape;170;p31" title="Screenshot_Grant_Gallacher_20221202-211740__01.jpg"/>
          <p:cNvPicPr preferRelativeResize="0"/>
          <p:nvPr/>
        </p:nvPicPr>
        <p:blipFill rotWithShape="1">
          <a:blip r:embed="rId6">
            <a:alphaModFix amt="94000"/>
          </a:blip>
          <a:srcRect l="26630" r="14191" b="13389"/>
          <a:stretch/>
        </p:blipFill>
        <p:spPr>
          <a:xfrm rot="-454765">
            <a:off x="6126475" y="4965550"/>
            <a:ext cx="1905002" cy="2018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p:nvPr/>
        </p:nvSpPr>
        <p:spPr>
          <a:xfrm>
            <a:off x="1805925" y="1657350"/>
            <a:ext cx="6583800" cy="4617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6" name="Google Shape;196;p33"/>
          <p:cNvSpPr/>
          <p:nvPr/>
        </p:nvSpPr>
        <p:spPr>
          <a:xfrm>
            <a:off x="468000" y="829975"/>
            <a:ext cx="8208000" cy="1058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2E75B5"/>
              </a:buClr>
              <a:buSzPts val="4400"/>
              <a:buFont typeface="Calibri"/>
              <a:buNone/>
            </a:pPr>
            <a:endParaRPr sz="2700" b="0" i="0"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3400" b="1" i="0" u="none" strike="noStrike" cap="none" dirty="0">
                <a:solidFill>
                  <a:srgbClr val="2E75B5"/>
                </a:solidFill>
                <a:latin typeface="Calibri"/>
                <a:ea typeface="Calibri"/>
                <a:cs typeface="Calibri"/>
                <a:sym typeface="Calibri"/>
              </a:rPr>
              <a:t>Naše tituly </a:t>
            </a:r>
            <a:r>
              <a:rPr lang="cs" sz="3400" b="1" dirty="0">
                <a:solidFill>
                  <a:srgbClr val="2E75B5"/>
                </a:solidFill>
                <a:latin typeface="Calibri"/>
                <a:ea typeface="Calibri"/>
                <a:cs typeface="Calibri"/>
                <a:sym typeface="Calibri"/>
              </a:rPr>
              <a:t>sú</a:t>
            </a:r>
            <a:r>
              <a:rPr lang="cs" sz="3400" b="1" i="0" u="none" strike="noStrike" cap="none" dirty="0">
                <a:solidFill>
                  <a:srgbClr val="2E75B5"/>
                </a:solidFill>
                <a:latin typeface="Calibri"/>
                <a:ea typeface="Calibri"/>
                <a:cs typeface="Calibri"/>
                <a:sym typeface="Calibri"/>
              </a:rPr>
              <a:t> bez rekl</a:t>
            </a:r>
            <a:r>
              <a:rPr lang="cs" sz="3400" b="1" dirty="0">
                <a:solidFill>
                  <a:srgbClr val="2E75B5"/>
                </a:solidFill>
                <a:latin typeface="Calibri"/>
                <a:ea typeface="Calibri"/>
                <a:cs typeface="Calibri"/>
                <a:sym typeface="Calibri"/>
              </a:rPr>
              <a:t>á</a:t>
            </a:r>
            <a:r>
              <a:rPr lang="cs" sz="3400" b="1" i="0" u="none" strike="noStrike" cap="none" dirty="0">
                <a:solidFill>
                  <a:srgbClr val="2E75B5"/>
                </a:solidFill>
                <a:latin typeface="Calibri"/>
                <a:ea typeface="Calibri"/>
                <a:cs typeface="Calibri"/>
                <a:sym typeface="Calibri"/>
              </a:rPr>
              <a:t>m a                             bez sponzorovaného obsahu! </a:t>
            </a:r>
            <a:endParaRPr sz="3400" b="1" i="0"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dirty="0">
              <a:solidFill>
                <a:srgbClr val="2E75B5"/>
              </a:solidFill>
              <a:latin typeface="Calibri"/>
              <a:ea typeface="Calibri"/>
              <a:cs typeface="Calibri"/>
              <a:sym typeface="Calibri"/>
            </a:endParaRPr>
          </a:p>
        </p:txBody>
      </p:sp>
      <p:sp>
        <p:nvSpPr>
          <p:cNvPr id="197" name="Google Shape;197;p33"/>
          <p:cNvSpPr/>
          <p:nvPr/>
        </p:nvSpPr>
        <p:spPr>
          <a:xfrm>
            <a:off x="468000" y="5458950"/>
            <a:ext cx="8208000" cy="1058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2E75B5"/>
              </a:buClr>
              <a:buSzPts val="4400"/>
              <a:buFont typeface="Calibri"/>
              <a:buNone/>
            </a:pPr>
            <a:endParaRPr sz="2700" b="0"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3400" b="1" i="0" u="none" strike="noStrike" cap="none">
                <a:solidFill>
                  <a:srgbClr val="2E75B5"/>
                </a:solidFill>
                <a:latin typeface="Calibri"/>
                <a:ea typeface="Calibri"/>
                <a:cs typeface="Calibri"/>
                <a:sym typeface="Calibri"/>
              </a:rPr>
              <a:t>To striktn</a:t>
            </a:r>
            <a:r>
              <a:rPr lang="cs" sz="3400" b="1">
                <a:solidFill>
                  <a:srgbClr val="2E75B5"/>
                </a:solidFill>
                <a:latin typeface="Calibri"/>
                <a:ea typeface="Calibri"/>
                <a:cs typeface="Calibri"/>
                <a:sym typeface="Calibri"/>
              </a:rPr>
              <a:t>e</a:t>
            </a:r>
            <a:r>
              <a:rPr lang="cs" sz="3400" b="1" i="0" u="none" strike="noStrike" cap="none">
                <a:solidFill>
                  <a:srgbClr val="2E75B5"/>
                </a:solidFill>
                <a:latin typeface="Calibri"/>
                <a:ea typeface="Calibri"/>
                <a:cs typeface="Calibri"/>
                <a:sym typeface="Calibri"/>
              </a:rPr>
              <a:t> dodrž</a:t>
            </a:r>
            <a:r>
              <a:rPr lang="cs" sz="3400" b="1">
                <a:solidFill>
                  <a:srgbClr val="2E75B5"/>
                </a:solidFill>
                <a:latin typeface="Calibri"/>
                <a:ea typeface="Calibri"/>
                <a:cs typeface="Calibri"/>
                <a:sym typeface="Calibri"/>
              </a:rPr>
              <a:t>iava</a:t>
            </a:r>
            <a:r>
              <a:rPr lang="cs" sz="3400" b="1" i="0" u="none" strike="noStrike" cap="none">
                <a:solidFill>
                  <a:srgbClr val="2E75B5"/>
                </a:solidFill>
                <a:latin typeface="Calibri"/>
                <a:ea typeface="Calibri"/>
                <a:cs typeface="Calibri"/>
                <a:sym typeface="Calibri"/>
              </a:rPr>
              <a:t>me. </a:t>
            </a:r>
            <a:endParaRPr sz="3400" b="1" i="0"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pic>
        <p:nvPicPr>
          <p:cNvPr id="1026" name="Picture 2">
            <a:extLst>
              <a:ext uri="{FF2B5EF4-FFF2-40B4-BE49-F238E27FC236}">
                <a16:creationId xmlns:a16="http://schemas.microsoft.com/office/drawing/2014/main" id="{7029769F-6F48-D735-CE6F-D8D8CC5B8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955" y="2369574"/>
            <a:ext cx="3193026" cy="31930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4"/>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204" name="Google Shape;204;p34"/>
          <p:cNvSpPr/>
          <p:nvPr/>
        </p:nvSpPr>
        <p:spPr>
          <a:xfrm>
            <a:off x="514350" y="12593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CENA A</a:t>
            </a:r>
            <a:r>
              <a:rPr lang="cs" sz="4000">
                <a:solidFill>
                  <a:srgbClr val="2E75B5"/>
                </a:solidFill>
                <a:latin typeface="Calibri"/>
                <a:ea typeface="Calibri"/>
                <a:cs typeface="Calibri"/>
                <a:sym typeface="Calibri"/>
              </a:rPr>
              <a:t> SPÔ</a:t>
            </a:r>
            <a:r>
              <a:rPr lang="cs" sz="4000" b="0" i="0" u="none" strike="noStrike" cap="none">
                <a:solidFill>
                  <a:srgbClr val="2E75B5"/>
                </a:solidFill>
                <a:latin typeface="Calibri"/>
                <a:ea typeface="Calibri"/>
                <a:cs typeface="Calibri"/>
                <a:sym typeface="Calibri"/>
              </a:rPr>
              <a:t>SOB OBJEDNÁV</a:t>
            </a:r>
            <a:r>
              <a:rPr lang="cs" sz="4000">
                <a:solidFill>
                  <a:srgbClr val="2E75B5"/>
                </a:solidFill>
                <a:latin typeface="Calibri"/>
                <a:ea typeface="Calibri"/>
                <a:cs typeface="Calibri"/>
                <a:sym typeface="Calibri"/>
              </a:rPr>
              <a:t>A</a:t>
            </a:r>
            <a:r>
              <a:rPr lang="cs" sz="4000" b="0" i="0" u="none" strike="noStrike" cap="none">
                <a:solidFill>
                  <a:srgbClr val="2E75B5"/>
                </a:solidFill>
                <a:latin typeface="Calibri"/>
                <a:ea typeface="Calibri"/>
                <a:cs typeface="Calibri"/>
                <a:sym typeface="Calibri"/>
              </a:rPr>
              <a:t>N</a:t>
            </a:r>
            <a:r>
              <a:rPr lang="cs" sz="4000">
                <a:solidFill>
                  <a:srgbClr val="2E75B5"/>
                </a:solidFill>
                <a:latin typeface="Calibri"/>
                <a:ea typeface="Calibri"/>
                <a:cs typeface="Calibri"/>
                <a:sym typeface="Calibri"/>
              </a:rPr>
              <a:t>IA</a:t>
            </a:r>
            <a:endParaRPr sz="4000" b="0" i="0" u="none" strike="noStrike" cap="none">
              <a:solidFill>
                <a:srgbClr val="000000"/>
              </a:solidFill>
              <a:latin typeface="Arial"/>
              <a:ea typeface="Arial"/>
              <a:cs typeface="Arial"/>
              <a:sym typeface="Arial"/>
            </a:endParaRPr>
          </a:p>
        </p:txBody>
      </p:sp>
      <p:pic>
        <p:nvPicPr>
          <p:cNvPr id="205" name="Google Shape;205;p34" title="Ceník_25_26.jpg"/>
          <p:cNvPicPr preferRelativeResize="0"/>
          <p:nvPr/>
        </p:nvPicPr>
        <p:blipFill rotWithShape="1">
          <a:blip r:embed="rId3">
            <a:alphaModFix/>
          </a:blip>
          <a:srcRect/>
          <a:stretch/>
        </p:blipFill>
        <p:spPr>
          <a:xfrm>
            <a:off x="820813" y="2334775"/>
            <a:ext cx="7502366" cy="3178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5">
          <a:extLst>
            <a:ext uri="{FF2B5EF4-FFF2-40B4-BE49-F238E27FC236}">
              <a16:creationId xmlns:a16="http://schemas.microsoft.com/office/drawing/2014/main" id="{ACF4F0CE-A2F0-0007-6E6A-8E20540D05FC}"/>
            </a:ext>
          </a:extLst>
        </p:cNvPr>
        <p:cNvGrpSpPr/>
        <p:nvPr/>
      </p:nvGrpSpPr>
      <p:grpSpPr>
        <a:xfrm>
          <a:off x="0" y="0"/>
          <a:ext cx="0" cy="0"/>
          <a:chOff x="0" y="0"/>
          <a:chExt cx="0" cy="0"/>
        </a:xfrm>
      </p:grpSpPr>
      <p:sp>
        <p:nvSpPr>
          <p:cNvPr id="506" name="Google Shape;506;p66">
            <a:extLst>
              <a:ext uri="{FF2B5EF4-FFF2-40B4-BE49-F238E27FC236}">
                <a16:creationId xmlns:a16="http://schemas.microsoft.com/office/drawing/2014/main" id="{67386DB7-9EF3-5A09-659B-7FF6B9164B77}"/>
              </a:ext>
            </a:extLst>
          </p:cNvPr>
          <p:cNvSpPr/>
          <p:nvPr/>
        </p:nvSpPr>
        <p:spPr>
          <a:xfrm>
            <a:off x="5062075" y="2534375"/>
            <a:ext cx="3794100" cy="3155100"/>
          </a:xfrm>
          <a:prstGeom prst="rect">
            <a:avLst/>
          </a:prstGeom>
          <a:no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1" u="none" strike="noStrike" cap="none">
              <a:solidFill>
                <a:srgbClr val="002060"/>
              </a:solidFill>
              <a:latin typeface="Calibri"/>
              <a:ea typeface="Calibri"/>
              <a:cs typeface="Calibri"/>
              <a:sym typeface="Calibri"/>
            </a:endParaRPr>
          </a:p>
        </p:txBody>
      </p:sp>
      <p:sp>
        <p:nvSpPr>
          <p:cNvPr id="507" name="Google Shape;507;p66">
            <a:extLst>
              <a:ext uri="{FF2B5EF4-FFF2-40B4-BE49-F238E27FC236}">
                <a16:creationId xmlns:a16="http://schemas.microsoft.com/office/drawing/2014/main" id="{2AC5881F-39DE-3CF4-B66F-108A53602EF3}"/>
              </a:ext>
            </a:extLst>
          </p:cNvPr>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508" name="Google Shape;508;p66">
            <a:extLst>
              <a:ext uri="{FF2B5EF4-FFF2-40B4-BE49-F238E27FC236}">
                <a16:creationId xmlns:a16="http://schemas.microsoft.com/office/drawing/2014/main" id="{FE2289B7-5EAC-80FC-47B5-3B37F4E5E104}"/>
              </a:ext>
            </a:extLst>
          </p:cNvPr>
          <p:cNvSpPr/>
          <p:nvPr/>
        </p:nvSpPr>
        <p:spPr>
          <a:xfrm>
            <a:off x="514350" y="12593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N</a:t>
            </a:r>
            <a:r>
              <a:rPr lang="cs" sz="4000">
                <a:solidFill>
                  <a:srgbClr val="2E75B5"/>
                </a:solidFill>
                <a:latin typeface="Calibri"/>
                <a:ea typeface="Calibri"/>
                <a:cs typeface="Calibri"/>
                <a:sym typeface="Calibri"/>
              </a:rPr>
              <a:t>ejaké</a:t>
            </a:r>
            <a:r>
              <a:rPr lang="cs" sz="4000" b="0" i="0" u="none" strike="noStrike" cap="none">
                <a:solidFill>
                  <a:srgbClr val="2E75B5"/>
                </a:solidFill>
                <a:latin typeface="Calibri"/>
                <a:ea typeface="Calibri"/>
                <a:cs typeface="Calibri"/>
                <a:sym typeface="Calibri"/>
              </a:rPr>
              <a:t> </a:t>
            </a:r>
            <a:r>
              <a:rPr lang="cs" sz="4000">
                <a:solidFill>
                  <a:srgbClr val="2E75B5"/>
                </a:solidFill>
                <a:latin typeface="Calibri"/>
                <a:ea typeface="Calibri"/>
                <a:cs typeface="Calibri"/>
                <a:sym typeface="Calibri"/>
              </a:rPr>
              <a:t>otázky</a:t>
            </a:r>
            <a:r>
              <a:rPr lang="cs" sz="4000" b="0" i="0" u="none" strike="noStrike" cap="none">
                <a:solidFill>
                  <a:srgbClr val="2E75B5"/>
                </a:solidFill>
                <a:latin typeface="Calibri"/>
                <a:ea typeface="Calibri"/>
                <a:cs typeface="Calibri"/>
                <a:sym typeface="Calibri"/>
              </a:rPr>
              <a:t>?</a:t>
            </a:r>
            <a:endParaRPr sz="4000" b="0" i="0" u="none" strike="noStrike" cap="none">
              <a:solidFill>
                <a:srgbClr val="000000"/>
              </a:solidFill>
              <a:latin typeface="Arial"/>
              <a:ea typeface="Arial"/>
              <a:cs typeface="Arial"/>
              <a:sym typeface="Arial"/>
            </a:endParaRPr>
          </a:p>
        </p:txBody>
      </p:sp>
      <p:pic>
        <p:nvPicPr>
          <p:cNvPr id="509" name="Google Shape;509;p66">
            <a:extLst>
              <a:ext uri="{FF2B5EF4-FFF2-40B4-BE49-F238E27FC236}">
                <a16:creationId xmlns:a16="http://schemas.microsoft.com/office/drawing/2014/main" id="{24B51133-A02E-F954-589A-5A6A460A7FA3}"/>
              </a:ext>
            </a:extLst>
          </p:cNvPr>
          <p:cNvPicPr preferRelativeResize="0">
            <a:picLocks noGrp="1"/>
          </p:cNvPicPr>
          <p:nvPr>
            <p:ph type="body" idx="4294967295"/>
          </p:nvPr>
        </p:nvPicPr>
        <p:blipFill rotWithShape="1">
          <a:blip r:embed="rId3">
            <a:alphaModFix/>
          </a:blip>
          <a:srcRect/>
          <a:stretch/>
        </p:blipFill>
        <p:spPr>
          <a:xfrm>
            <a:off x="261000" y="322714"/>
            <a:ext cx="2177400" cy="1873221"/>
          </a:xfrm>
          <a:prstGeom prst="rect">
            <a:avLst/>
          </a:prstGeom>
          <a:noFill/>
          <a:ln>
            <a:noFill/>
          </a:ln>
        </p:spPr>
      </p:pic>
      <p:sp>
        <p:nvSpPr>
          <p:cNvPr id="510" name="Google Shape;510;p66">
            <a:extLst>
              <a:ext uri="{FF2B5EF4-FFF2-40B4-BE49-F238E27FC236}">
                <a16:creationId xmlns:a16="http://schemas.microsoft.com/office/drawing/2014/main" id="{775423CF-A048-56E6-A535-E1D044AF9A9F}"/>
              </a:ext>
            </a:extLst>
          </p:cNvPr>
          <p:cNvSpPr/>
          <p:nvPr/>
        </p:nvSpPr>
        <p:spPr>
          <a:xfrm>
            <a:off x="514350" y="3170556"/>
            <a:ext cx="8208000" cy="252640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dirty="0">
                <a:solidFill>
                  <a:srgbClr val="2E75B5"/>
                </a:solidFill>
                <a:latin typeface="Calibri"/>
                <a:ea typeface="Calibri"/>
                <a:cs typeface="Calibri"/>
                <a:sym typeface="Calibri"/>
              </a:rPr>
              <a:t>ĎA</a:t>
            </a:r>
            <a:r>
              <a:rPr lang="cs" sz="4000" b="0" i="0" u="none" strike="noStrike" cap="none" dirty="0">
                <a:solidFill>
                  <a:srgbClr val="2E75B5"/>
                </a:solidFill>
                <a:latin typeface="Calibri"/>
                <a:ea typeface="Calibri"/>
                <a:cs typeface="Calibri"/>
                <a:sym typeface="Calibri"/>
              </a:rPr>
              <a:t>KUJEME ZA POZORNO</a:t>
            </a:r>
            <a:r>
              <a:rPr lang="cs" sz="4000" dirty="0">
                <a:solidFill>
                  <a:srgbClr val="2E75B5"/>
                </a:solidFill>
                <a:latin typeface="Calibri"/>
                <a:ea typeface="Calibri"/>
                <a:cs typeface="Calibri"/>
                <a:sym typeface="Calibri"/>
              </a:rPr>
              <a:t>SŤ</a:t>
            </a:r>
            <a:r>
              <a:rPr lang="cs" sz="4000" b="0" i="0" u="none" strike="noStrike" cap="none" dirty="0">
                <a:solidFill>
                  <a:srgbClr val="2E75B5"/>
                </a:solidFill>
                <a:latin typeface="Calibri"/>
                <a:ea typeface="Calibri"/>
                <a:cs typeface="Calibri"/>
                <a:sym typeface="Calibri"/>
              </a:rPr>
              <a:t>! :o)</a:t>
            </a:r>
          </a:p>
          <a:p>
            <a:pPr marL="0" marR="0" lvl="0" indent="0" algn="ctr" rtl="0">
              <a:lnSpc>
                <a:spcPct val="90000"/>
              </a:lnSpc>
              <a:spcBef>
                <a:spcPts val="0"/>
              </a:spcBef>
              <a:spcAft>
                <a:spcPts val="0"/>
              </a:spcAft>
              <a:buClr>
                <a:srgbClr val="2E75B5"/>
              </a:buClr>
              <a:buSzPts val="4400"/>
              <a:buFont typeface="Calibri"/>
              <a:buNone/>
            </a:pPr>
            <a:endParaRPr lang="cs" sz="4000"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r>
              <a:rPr lang="cs" sz="2400" b="0" i="0" u="none" strike="noStrike" cap="none" dirty="0">
                <a:solidFill>
                  <a:srgbClr val="0070C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zajacova@bridge-online.sk</a:t>
            </a:r>
            <a:endParaRPr lang="cs" sz="2400" b="0" i="0" u="none" strike="noStrike" cap="none" dirty="0">
              <a:solidFill>
                <a:srgbClr val="0070C0"/>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lang="cs" sz="2400" dirty="0">
              <a:solidFill>
                <a:srgbClr val="0070C0"/>
              </a:solidFill>
              <a:latin typeface="Calibri"/>
              <a:ea typeface="Calibri"/>
              <a:cs typeface="Calibri"/>
              <a:sym typeface="Calibri"/>
            </a:endParaRPr>
          </a:p>
          <a:p>
            <a:pPr lvl="0" algn="ctr">
              <a:lnSpc>
                <a:spcPct val="90000"/>
              </a:lnSpc>
              <a:buClr>
                <a:srgbClr val="2E75B5"/>
              </a:buClr>
              <a:buSzPts val="4400"/>
            </a:pPr>
            <a:r>
              <a:rPr lang="sk-SK" sz="2400" dirty="0">
                <a:solidFill>
                  <a:srgbClr val="0070C0"/>
                </a:solidFill>
                <a:latin typeface="Calibri"/>
                <a:ea typeface="Calibri"/>
                <a:cs typeface="Calibri"/>
                <a:sym typeface="Calibri"/>
              </a:rPr>
              <a:t>www.bridge-online.cz/sk</a:t>
            </a:r>
            <a:endParaRPr lang="cs" sz="2400" b="0" i="0" u="none" strike="noStrike" cap="none" dirty="0">
              <a:solidFill>
                <a:srgbClr val="0070C0"/>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lang="cs" sz="2400"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lang="cs" sz="2400" b="0" i="0" u="none" strike="noStrike" cap="none" dirty="0">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4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63955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43" title="attractive-smart-businesswoman-brainstorms-idea-by-using-mind-map-immaculate.jpg"/>
          <p:cNvPicPr preferRelativeResize="0"/>
          <p:nvPr/>
        </p:nvPicPr>
        <p:blipFill>
          <a:blip r:embed="rId3">
            <a:alphaModFix/>
          </a:blip>
          <a:stretch>
            <a:fillRect/>
          </a:stretch>
        </p:blipFill>
        <p:spPr>
          <a:xfrm>
            <a:off x="0" y="0"/>
            <a:ext cx="9144003" cy="7006600"/>
          </a:xfrm>
          <a:prstGeom prst="rect">
            <a:avLst/>
          </a:prstGeom>
          <a:noFill/>
          <a:ln>
            <a:noFill/>
          </a:ln>
        </p:spPr>
      </p:pic>
      <p:sp>
        <p:nvSpPr>
          <p:cNvPr id="292" name="Google Shape;292;p43"/>
          <p:cNvSpPr txBox="1"/>
          <p:nvPr/>
        </p:nvSpPr>
        <p:spPr>
          <a:xfrm>
            <a:off x="1805925" y="1657350"/>
            <a:ext cx="6583800" cy="7389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93" name="Google Shape;293;p43"/>
          <p:cNvSpPr/>
          <p:nvPr/>
        </p:nvSpPr>
        <p:spPr>
          <a:xfrm>
            <a:off x="5932175" y="3554725"/>
            <a:ext cx="2960400" cy="2640300"/>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cs" sz="2000" b="1">
                <a:solidFill>
                  <a:schemeClr val="dk2"/>
                </a:solidFill>
                <a:latin typeface="Calibri"/>
                <a:ea typeface="Calibri"/>
                <a:cs typeface="Calibri"/>
                <a:sym typeface="Calibri"/>
              </a:rPr>
              <a:t>Ako môžete prakticky využiť naše materiály na  vyučovaní? </a:t>
            </a:r>
            <a:endParaRPr sz="2000" b="1">
              <a:solidFill>
                <a:schemeClr val="dk2"/>
              </a:solidFill>
              <a:latin typeface="Calibri"/>
              <a:ea typeface="Calibri"/>
              <a:cs typeface="Calibri"/>
              <a:sym typeface="Calibri"/>
            </a:endParaRPr>
          </a:p>
          <a:p>
            <a:pPr marL="0" lvl="0" indent="0" algn="ctr" rtl="0">
              <a:spcBef>
                <a:spcPts val="0"/>
              </a:spcBef>
              <a:spcAft>
                <a:spcPts val="0"/>
              </a:spcAft>
              <a:buNone/>
            </a:pPr>
            <a:endParaRPr/>
          </a:p>
          <a:p>
            <a:pPr marL="0" lvl="0" indent="0" algn="ctr" rtl="0">
              <a:spcBef>
                <a:spcPts val="0"/>
              </a:spcBef>
              <a:spcAft>
                <a:spcPts val="0"/>
              </a:spcAft>
              <a:buNone/>
            </a:pPr>
            <a:r>
              <a:rPr lang="cs" sz="1600">
                <a:latin typeface="Calibri"/>
                <a:ea typeface="Calibri"/>
                <a:cs typeface="Calibri"/>
                <a:sym typeface="Calibri"/>
              </a:rPr>
              <a:t>Ukážky práce s článkami </a:t>
            </a:r>
            <a:endParaRPr sz="16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4"/>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300" name="Google Shape;300;p44"/>
          <p:cNvSpPr/>
          <p:nvPr/>
        </p:nvSpPr>
        <p:spPr>
          <a:xfrm>
            <a:off x="548000" y="6421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endParaRPr sz="5600">
              <a:solidFill>
                <a:srgbClr val="2E75B5"/>
              </a:solidFill>
              <a:latin typeface="Calibri"/>
              <a:ea typeface="Calibri"/>
              <a:cs typeface="Calibri"/>
              <a:sym typeface="Calibri"/>
            </a:endParaRPr>
          </a:p>
        </p:txBody>
      </p:sp>
      <p:pic>
        <p:nvPicPr>
          <p:cNvPr id="301" name="Google Shape;301;p44" title="1.jpg"/>
          <p:cNvPicPr preferRelativeResize="0"/>
          <p:nvPr/>
        </p:nvPicPr>
        <p:blipFill>
          <a:blip r:embed="rId3">
            <a:alphaModFix/>
          </a:blip>
          <a:stretch>
            <a:fillRect/>
          </a:stretch>
        </p:blipFill>
        <p:spPr>
          <a:xfrm>
            <a:off x="1072650" y="1554487"/>
            <a:ext cx="3367400" cy="4762473"/>
          </a:xfrm>
          <a:prstGeom prst="rect">
            <a:avLst/>
          </a:prstGeom>
          <a:noFill/>
          <a:ln>
            <a:noFill/>
          </a:ln>
        </p:spPr>
      </p:pic>
      <p:pic>
        <p:nvPicPr>
          <p:cNvPr id="302" name="Google Shape;302;p44" title="2.jpg"/>
          <p:cNvPicPr preferRelativeResize="0"/>
          <p:nvPr/>
        </p:nvPicPr>
        <p:blipFill>
          <a:blip r:embed="rId4">
            <a:alphaModFix/>
          </a:blip>
          <a:stretch>
            <a:fillRect/>
          </a:stretch>
        </p:blipFill>
        <p:spPr>
          <a:xfrm>
            <a:off x="4673975" y="1554491"/>
            <a:ext cx="3367400" cy="4762444"/>
          </a:xfrm>
          <a:prstGeom prst="rect">
            <a:avLst/>
          </a:prstGeom>
          <a:noFill/>
          <a:ln>
            <a:noFill/>
          </a:ln>
        </p:spPr>
      </p:pic>
      <p:sp>
        <p:nvSpPr>
          <p:cNvPr id="303" name="Google Shape;303;p44"/>
          <p:cNvSpPr txBox="1"/>
          <p:nvPr/>
        </p:nvSpPr>
        <p:spPr>
          <a:xfrm>
            <a:off x="6103625" y="1554500"/>
            <a:ext cx="2880300" cy="3386400"/>
          </a:xfrm>
          <a:prstGeom prst="rect">
            <a:avLst/>
          </a:prstGeom>
          <a:solidFill>
            <a:srgbClr val="FFF2CC"/>
          </a:solidFill>
          <a:ln>
            <a:noFill/>
          </a:ln>
          <a:effectLst>
            <a:outerShdw blurRad="57150" dist="3810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cs" sz="1600" b="1">
                <a:latin typeface="Calibri"/>
                <a:ea typeface="Calibri"/>
                <a:cs typeface="Calibri"/>
                <a:sym typeface="Calibri"/>
              </a:rPr>
              <a:t>LESSON PLAN </a:t>
            </a:r>
            <a:endParaRPr sz="1600" b="1">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B1-B2</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45 min</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England and the UK</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b="1">
                <a:latin typeface="Calibri"/>
                <a:ea typeface="Calibri"/>
                <a:cs typeface="Calibri"/>
                <a:sym typeface="Calibri"/>
              </a:rPr>
              <a:t>Aims: </a:t>
            </a:r>
            <a:endParaRPr sz="1600" b="1">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Revise basic knowledge about the UK</a:t>
            </a:r>
            <a:endParaRPr sz="1600">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Learn and speak about 2 places of interest in England</a:t>
            </a:r>
            <a:endParaRPr sz="1600">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Practise giving reasons</a:t>
            </a:r>
            <a:endParaRPr sz="1600">
              <a:latin typeface="Calibri"/>
              <a:ea typeface="Calibri"/>
              <a:cs typeface="Calibri"/>
              <a:sym typeface="Calibri"/>
            </a:endParaRPr>
          </a:p>
        </p:txBody>
      </p:sp>
      <p:pic>
        <p:nvPicPr>
          <p:cNvPr id="304" name="Google Shape;304;p44" title="Bridge logo.jpg"/>
          <p:cNvPicPr preferRelativeResize="0"/>
          <p:nvPr/>
        </p:nvPicPr>
        <p:blipFill>
          <a:blip r:embed="rId5">
            <a:alphaModFix/>
          </a:blip>
          <a:stretch>
            <a:fillRect/>
          </a:stretch>
        </p:blipFill>
        <p:spPr>
          <a:xfrm>
            <a:off x="2943163" y="393675"/>
            <a:ext cx="3257675" cy="1068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5"/>
          <p:cNvSpPr/>
          <p:nvPr/>
        </p:nvSpPr>
        <p:spPr>
          <a:xfrm>
            <a:off x="537600" y="2656525"/>
            <a:ext cx="6228900" cy="3584400"/>
          </a:xfrm>
          <a:prstGeom prst="rect">
            <a:avLst/>
          </a:prstGeom>
          <a:solidFill>
            <a:schemeClr val="lt1"/>
          </a:solid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On the board: </a:t>
            </a:r>
            <a:r>
              <a:rPr lang="cs" sz="1600">
                <a:solidFill>
                  <a:srgbClr val="002060"/>
                </a:solidFill>
                <a:latin typeface="Calibri"/>
                <a:ea typeface="Calibri"/>
                <a:cs typeface="Calibri"/>
                <a:sym typeface="Calibri"/>
              </a:rPr>
              <a:t>“the UK”, “Great Britain”, “Britain”, “England”, “Wales”, “Scotland” “Ireland”, “the Republic of Ireland”, “Northern Ireland” and “The British Isles” + a blank map of the British Isles</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Ask the whole class to stand up.</a:t>
            </a:r>
            <a:r>
              <a:rPr lang="cs" sz="1600">
                <a:solidFill>
                  <a:srgbClr val="002060"/>
                </a:solidFill>
                <a:latin typeface="Calibri"/>
                <a:ea typeface="Calibri"/>
                <a:cs typeface="Calibri"/>
                <a:sym typeface="Calibri"/>
              </a:rPr>
              <a:t> Say, “If you are not sure where Wales is on this map, sit down.” Choose one of the standing students at random to point out Wales on the map. Repeat for each of the terms.</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A) </a:t>
            </a:r>
            <a:r>
              <a:rPr lang="cs" sz="1600">
                <a:solidFill>
                  <a:srgbClr val="002060"/>
                </a:solidFill>
                <a:latin typeface="Calibri"/>
                <a:ea typeface="Calibri"/>
                <a:cs typeface="Calibri"/>
                <a:sym typeface="Calibri"/>
              </a:rPr>
              <a:t>If you get to the end and most Ss are still standing, you can ignore HANDOUT 2A and skip to Warm-Up 2.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B) </a:t>
            </a:r>
            <a:r>
              <a:rPr lang="cs" sz="1600">
                <a:solidFill>
                  <a:srgbClr val="002060"/>
                </a:solidFill>
                <a:latin typeface="Calibri"/>
                <a:ea typeface="Calibri"/>
                <a:cs typeface="Calibri"/>
                <a:sym typeface="Calibri"/>
              </a:rPr>
              <a:t>Put Ss into pairs and distribute HANDOUT 2A. Give the pairs a minute or two to do the quiz, then go through the answers as a class. At the end, elicit the correct definitions of the names on the board again.</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11" name="Google Shape;311;p45"/>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WARM UP 1</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12" name="Google Shape;312;p45"/>
          <p:cNvSpPr/>
          <p:nvPr/>
        </p:nvSpPr>
        <p:spPr>
          <a:xfrm>
            <a:off x="537600" y="1657350"/>
            <a:ext cx="30174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1-2 mins / 5-6 mins</a:t>
            </a:r>
            <a:endParaRPr/>
          </a:p>
          <a:p>
            <a:pPr marL="457200" lvl="0" indent="-317500" algn="l" rtl="0">
              <a:spcBef>
                <a:spcPts val="0"/>
              </a:spcBef>
              <a:spcAft>
                <a:spcPts val="0"/>
              </a:spcAft>
              <a:buSzPts val="1400"/>
              <a:buChar char="●"/>
            </a:pPr>
            <a:r>
              <a:rPr lang="cs"/>
              <a:t>Whole Class / Pair Work</a:t>
            </a:r>
            <a:endParaRPr/>
          </a:p>
          <a:p>
            <a:pPr marL="457200" lvl="0" indent="-317500" algn="l" rtl="0">
              <a:spcBef>
                <a:spcPts val="0"/>
              </a:spcBef>
              <a:spcAft>
                <a:spcPts val="0"/>
              </a:spcAft>
              <a:buSzPts val="1400"/>
              <a:buChar char="●"/>
            </a:pPr>
            <a:r>
              <a:rPr lang="cs"/>
              <a:t>SPEAKING</a:t>
            </a:r>
            <a:endParaRPr/>
          </a:p>
        </p:txBody>
      </p:sp>
      <p:pic>
        <p:nvPicPr>
          <p:cNvPr id="313" name="Google Shape;313;p45" title="England_lp_2_ho2A.jpg"/>
          <p:cNvPicPr preferRelativeResize="0"/>
          <p:nvPr/>
        </p:nvPicPr>
        <p:blipFill>
          <a:blip r:embed="rId3">
            <a:alphaModFix/>
          </a:blip>
          <a:stretch>
            <a:fillRect/>
          </a:stretch>
        </p:blipFill>
        <p:spPr>
          <a:xfrm>
            <a:off x="3555000" y="1657350"/>
            <a:ext cx="5463251" cy="251348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0">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0">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0">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13"/>
                                        </p:tgtEl>
                                        <p:attrNameLst>
                                          <p:attrName>style.visibility</p:attrName>
                                        </p:attrNameLst>
                                      </p:cBhvr>
                                      <p:to>
                                        <p:strVal val="visible"/>
                                      </p:to>
                                    </p:set>
                                    <p:animEffect transition="in" filter="fade">
                                      <p:cBhvr>
                                        <p:cTn id="43" dur="1000"/>
                                        <p:tgtEl>
                                          <p:spTgt spid="3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1000"/>
                                        <p:tgtEl>
                                          <p:spTgt spid="313"/>
                                        </p:tgtEl>
                                      </p:cBhvr>
                                    </p:animEffect>
                                    <p:set>
                                      <p:cBhvr>
                                        <p:cTn id="48" dur="1" fill="hold">
                                          <p:stCondLst>
                                            <p:cond delay="1000"/>
                                          </p:stCondLst>
                                        </p:cTn>
                                        <p:tgtEl>
                                          <p:spTgt spid="3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6"/>
          <p:cNvSpPr/>
          <p:nvPr/>
        </p:nvSpPr>
        <p:spPr>
          <a:xfrm>
            <a:off x="537600" y="2656525"/>
            <a:ext cx="4217400" cy="2886900"/>
          </a:xfrm>
          <a:prstGeom prst="rect">
            <a:avLst/>
          </a:prstGeom>
          <a:solidFill>
            <a:schemeClr val="lt1"/>
          </a:solid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Let’s speak about two places of interest in England.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What places of interest in England do you know?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Invite Ss to write the place names on the board to practise spelling. If Bristol [ˈbrɪstəl] and Exmoor [ˈeksmʊə(r)] don’t get mentioned, eventually mention them and have somebody write the words on the board.</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20" name="Google Shape;320;p46"/>
          <p:cNvSpPr/>
          <p:nvPr/>
        </p:nvSpPr>
        <p:spPr>
          <a:xfrm>
            <a:off x="250825" y="8980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WARM UP 2 - PRE-READING</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21" name="Google Shape;321;p46"/>
          <p:cNvSpPr/>
          <p:nvPr/>
        </p:nvSpPr>
        <p:spPr>
          <a:xfrm>
            <a:off x="537600" y="1657350"/>
            <a:ext cx="30174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2-3 mins </a:t>
            </a:r>
            <a:endParaRPr/>
          </a:p>
          <a:p>
            <a:pPr marL="457200" lvl="0" indent="-317500" algn="l" rtl="0">
              <a:spcBef>
                <a:spcPts val="0"/>
              </a:spcBef>
              <a:spcAft>
                <a:spcPts val="0"/>
              </a:spcAft>
              <a:buSzPts val="1400"/>
              <a:buChar char="●"/>
            </a:pPr>
            <a:r>
              <a:rPr lang="cs"/>
              <a:t>Whole Class </a:t>
            </a:r>
            <a:endParaRPr/>
          </a:p>
          <a:p>
            <a:pPr marL="457200" lvl="0" indent="-317500" algn="l" rtl="0">
              <a:spcBef>
                <a:spcPts val="0"/>
              </a:spcBef>
              <a:spcAft>
                <a:spcPts val="0"/>
              </a:spcAft>
              <a:buSzPts val="1400"/>
              <a:buChar char="●"/>
            </a:pPr>
            <a:r>
              <a:rPr lang="cs"/>
              <a:t>SPEAKING | WRITING</a:t>
            </a:r>
            <a:endParaRPr/>
          </a:p>
        </p:txBody>
      </p:sp>
      <p:pic>
        <p:nvPicPr>
          <p:cNvPr id="322" name="Google Shape;322;p46" title="tree-surrounded-by-greenery-sunlight-dartmoor-national-park-devon-uk.jpg"/>
          <p:cNvPicPr preferRelativeResize="0"/>
          <p:nvPr/>
        </p:nvPicPr>
        <p:blipFill>
          <a:blip r:embed="rId3">
            <a:alphaModFix/>
          </a:blip>
          <a:stretch>
            <a:fillRect/>
          </a:stretch>
        </p:blipFill>
        <p:spPr>
          <a:xfrm rot="878321">
            <a:off x="4859549" y="1844126"/>
            <a:ext cx="4084205" cy="2722138"/>
          </a:xfrm>
          <a:prstGeom prst="rect">
            <a:avLst/>
          </a:prstGeom>
          <a:noFill/>
          <a:ln>
            <a:noFill/>
          </a:ln>
        </p:spPr>
      </p:pic>
      <p:pic>
        <p:nvPicPr>
          <p:cNvPr id="323" name="Google Shape;323;p46" title="panoramic-view-big-ben-london-sunset-uk.jpg"/>
          <p:cNvPicPr preferRelativeResize="0"/>
          <p:nvPr/>
        </p:nvPicPr>
        <p:blipFill>
          <a:blip r:embed="rId4">
            <a:alphaModFix/>
          </a:blip>
          <a:stretch>
            <a:fillRect/>
          </a:stretch>
        </p:blipFill>
        <p:spPr>
          <a:xfrm>
            <a:off x="4755000" y="4501275"/>
            <a:ext cx="4293299" cy="179445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7"/>
          <p:cNvSpPr/>
          <p:nvPr/>
        </p:nvSpPr>
        <p:spPr>
          <a:xfrm>
            <a:off x="537600" y="2656525"/>
            <a:ext cx="2960100" cy="2784300"/>
          </a:xfrm>
          <a:prstGeom prst="rect">
            <a:avLst/>
          </a:prstGeom>
          <a:solidFill>
            <a:schemeClr val="lt1"/>
          </a:solid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Handout 2B. Give Ss some time to read it.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Ask them to read the “Alternative England” article (minus the “England Fact File”) and mark whether the notes in the handout are true or false.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Give feedback.  </a:t>
            </a:r>
            <a:r>
              <a:rPr lang="cs" sz="1600" b="1">
                <a:solidFill>
                  <a:srgbClr val="002060"/>
                </a:solidFill>
                <a:latin typeface="Calibri"/>
                <a:ea typeface="Calibri"/>
                <a:cs typeface="Calibri"/>
                <a:sym typeface="Calibri"/>
              </a:rPr>
              <a:t> </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30" name="Google Shape;330;p47"/>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READING</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31" name="Google Shape;331;p47"/>
          <p:cNvSpPr/>
          <p:nvPr/>
        </p:nvSpPr>
        <p:spPr>
          <a:xfrm>
            <a:off x="537600" y="1657350"/>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10-15 mins </a:t>
            </a:r>
            <a:endParaRPr/>
          </a:p>
          <a:p>
            <a:pPr marL="457200" lvl="0" indent="-317500" algn="l" rtl="0">
              <a:spcBef>
                <a:spcPts val="0"/>
              </a:spcBef>
              <a:spcAft>
                <a:spcPts val="0"/>
              </a:spcAft>
              <a:buSzPts val="1400"/>
              <a:buChar char="●"/>
            </a:pPr>
            <a:r>
              <a:rPr lang="cs"/>
              <a:t>Individual Work</a:t>
            </a:r>
            <a:endParaRPr/>
          </a:p>
          <a:p>
            <a:pPr marL="457200" lvl="0" indent="-317500" algn="l" rtl="0">
              <a:spcBef>
                <a:spcPts val="0"/>
              </a:spcBef>
              <a:spcAft>
                <a:spcPts val="0"/>
              </a:spcAft>
              <a:buSzPts val="1400"/>
              <a:buChar char="●"/>
            </a:pPr>
            <a:r>
              <a:rPr lang="cs"/>
              <a:t>READING</a:t>
            </a:r>
            <a:endParaRPr/>
          </a:p>
        </p:txBody>
      </p:sp>
      <p:pic>
        <p:nvPicPr>
          <p:cNvPr id="332" name="Google Shape;332;p47" title="England_lp_3_2B.jpg"/>
          <p:cNvPicPr preferRelativeResize="0"/>
          <p:nvPr/>
        </p:nvPicPr>
        <p:blipFill>
          <a:blip r:embed="rId3">
            <a:alphaModFix/>
          </a:blip>
          <a:stretch>
            <a:fillRect/>
          </a:stretch>
        </p:blipFill>
        <p:spPr>
          <a:xfrm>
            <a:off x="3650100" y="1657350"/>
            <a:ext cx="5013849" cy="5052050"/>
          </a:xfrm>
          <a:prstGeom prst="rect">
            <a:avLst/>
          </a:prstGeom>
          <a:noFill/>
          <a:ln>
            <a:noFill/>
          </a:ln>
        </p:spPr>
      </p:pic>
      <p:pic>
        <p:nvPicPr>
          <p:cNvPr id="333" name="Google Shape;333;p47" title="1.jpg"/>
          <p:cNvPicPr preferRelativeResize="0"/>
          <p:nvPr/>
        </p:nvPicPr>
        <p:blipFill>
          <a:blip r:embed="rId4">
            <a:alphaModFix/>
          </a:blip>
          <a:stretch>
            <a:fillRect/>
          </a:stretch>
        </p:blipFill>
        <p:spPr>
          <a:xfrm>
            <a:off x="3566276" y="2656525"/>
            <a:ext cx="3020226" cy="4271450"/>
          </a:xfrm>
          <a:prstGeom prst="rect">
            <a:avLst/>
          </a:prstGeom>
          <a:noFill/>
          <a:ln>
            <a:noFill/>
          </a:ln>
        </p:spPr>
      </p:pic>
      <p:pic>
        <p:nvPicPr>
          <p:cNvPr id="334" name="Google Shape;334;p47" title="2.jpg"/>
          <p:cNvPicPr preferRelativeResize="0"/>
          <p:nvPr/>
        </p:nvPicPr>
        <p:blipFill>
          <a:blip r:embed="rId5">
            <a:alphaModFix/>
          </a:blip>
          <a:stretch>
            <a:fillRect/>
          </a:stretch>
        </p:blipFill>
        <p:spPr>
          <a:xfrm>
            <a:off x="6586500" y="2656525"/>
            <a:ext cx="2864276" cy="42714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9">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9">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333"/>
                                        </p:tgtEl>
                                        <p:attrNameLst>
                                          <p:attrName>style.visibility</p:attrName>
                                        </p:attrNameLst>
                                      </p:cBhvr>
                                      <p:to>
                                        <p:strVal val="visible"/>
                                      </p:to>
                                    </p:set>
                                    <p:anim calcmode="lin" valueType="num">
                                      <p:cBhvr additive="base">
                                        <p:cTn id="39" dur="1000"/>
                                        <p:tgtEl>
                                          <p:spTgt spid="333"/>
                                        </p:tgtEl>
                                        <p:attrNameLst>
                                          <p:attrName>ppt_w</p:attrName>
                                        </p:attrNameLst>
                                      </p:cBhvr>
                                      <p:tavLst>
                                        <p:tav tm="0">
                                          <p:val>
                                            <p:strVal val="0"/>
                                          </p:val>
                                        </p:tav>
                                        <p:tav tm="100000">
                                          <p:val>
                                            <p:strVal val="#ppt_w"/>
                                          </p:val>
                                        </p:tav>
                                      </p:tavLst>
                                    </p:anim>
                                    <p:anim calcmode="lin" valueType="num">
                                      <p:cBhvr additive="base">
                                        <p:cTn id="40" dur="1000"/>
                                        <p:tgtEl>
                                          <p:spTgt spid="333"/>
                                        </p:tgtEl>
                                        <p:attrNameLst>
                                          <p:attrName>ppt_h</p:attrName>
                                        </p:attrNameLst>
                                      </p:cBhvr>
                                      <p:tavLst>
                                        <p:tav tm="0">
                                          <p:val>
                                            <p:str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334"/>
                                        </p:tgtEl>
                                        <p:attrNameLst>
                                          <p:attrName>style.visibility</p:attrName>
                                        </p:attrNameLst>
                                      </p:cBhvr>
                                      <p:to>
                                        <p:strVal val="visible"/>
                                      </p:to>
                                    </p:set>
                                    <p:anim calcmode="lin" valueType="num">
                                      <p:cBhvr additive="base">
                                        <p:cTn id="45" dur="1000"/>
                                        <p:tgtEl>
                                          <p:spTgt spid="334"/>
                                        </p:tgtEl>
                                        <p:attrNameLst>
                                          <p:attrName>ppt_w</p:attrName>
                                        </p:attrNameLst>
                                      </p:cBhvr>
                                      <p:tavLst>
                                        <p:tav tm="0">
                                          <p:val>
                                            <p:strVal val="0"/>
                                          </p:val>
                                        </p:tav>
                                        <p:tav tm="100000">
                                          <p:val>
                                            <p:strVal val="#ppt_w"/>
                                          </p:val>
                                        </p:tav>
                                      </p:tavLst>
                                    </p:anim>
                                    <p:anim calcmode="lin" valueType="num">
                                      <p:cBhvr additive="base">
                                        <p:cTn id="46" dur="1000"/>
                                        <p:tgtEl>
                                          <p:spTgt spid="334"/>
                                        </p:tgtEl>
                                        <p:attrNameLst>
                                          <p:attrName>ppt_h</p:attrName>
                                        </p:attrNameLst>
                                      </p:cBhvr>
                                      <p:tavLst>
                                        <p:tav tm="0">
                                          <p:val>
                                            <p:str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xit" presetSubtype="32" fill="hold" nodeType="clickEffect">
                                  <p:stCondLst>
                                    <p:cond delay="0"/>
                                  </p:stCondLst>
                                  <p:childTnLst>
                                    <p:anim calcmode="lin" valueType="num">
                                      <p:cBhvr additive="base">
                                        <p:cTn id="50" dur="1000"/>
                                        <p:tgtEl>
                                          <p:spTgt spid="333"/>
                                        </p:tgtEl>
                                        <p:attrNameLst>
                                          <p:attrName>ppt_w</p:attrName>
                                        </p:attrNameLst>
                                      </p:cBhvr>
                                      <p:tavLst>
                                        <p:tav tm="0">
                                          <p:val>
                                            <p:strVal val="#ppt_w"/>
                                          </p:val>
                                        </p:tav>
                                        <p:tav tm="100000">
                                          <p:val>
                                            <p:strVal val="0"/>
                                          </p:val>
                                        </p:tav>
                                      </p:tavLst>
                                    </p:anim>
                                    <p:anim calcmode="lin" valueType="num">
                                      <p:cBhvr additive="base">
                                        <p:cTn id="51" dur="1000"/>
                                        <p:tgtEl>
                                          <p:spTgt spid="333"/>
                                        </p:tgtEl>
                                        <p:attrNameLst>
                                          <p:attrName>ppt_h</p:attrName>
                                        </p:attrNameLst>
                                      </p:cBhvr>
                                      <p:tavLst>
                                        <p:tav tm="0">
                                          <p:val>
                                            <p:strVal val="#ppt_h"/>
                                          </p:val>
                                        </p:tav>
                                        <p:tav tm="100000">
                                          <p:val>
                                            <p:strVal val="0"/>
                                          </p:val>
                                        </p:tav>
                                      </p:tavLst>
                                    </p:anim>
                                    <p:set>
                                      <p:cBhvr>
                                        <p:cTn id="52" dur="1" fill="hold">
                                          <p:stCondLst>
                                            <p:cond delay="1000"/>
                                          </p:stCondLst>
                                        </p:cTn>
                                        <p:tgtEl>
                                          <p:spTgt spid="33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3" presetClass="exit" presetSubtype="32" fill="hold" nodeType="clickEffect">
                                  <p:stCondLst>
                                    <p:cond delay="0"/>
                                  </p:stCondLst>
                                  <p:childTnLst>
                                    <p:anim calcmode="lin" valueType="num">
                                      <p:cBhvr additive="base">
                                        <p:cTn id="56" dur="1000"/>
                                        <p:tgtEl>
                                          <p:spTgt spid="334"/>
                                        </p:tgtEl>
                                        <p:attrNameLst>
                                          <p:attrName>ppt_w</p:attrName>
                                        </p:attrNameLst>
                                      </p:cBhvr>
                                      <p:tavLst>
                                        <p:tav tm="0">
                                          <p:val>
                                            <p:strVal val="#ppt_w"/>
                                          </p:val>
                                        </p:tav>
                                        <p:tav tm="100000">
                                          <p:val>
                                            <p:strVal val="0"/>
                                          </p:val>
                                        </p:tav>
                                      </p:tavLst>
                                    </p:anim>
                                    <p:anim calcmode="lin" valueType="num">
                                      <p:cBhvr additive="base">
                                        <p:cTn id="57" dur="1000"/>
                                        <p:tgtEl>
                                          <p:spTgt spid="334"/>
                                        </p:tgtEl>
                                        <p:attrNameLst>
                                          <p:attrName>ppt_h</p:attrName>
                                        </p:attrNameLst>
                                      </p:cBhvr>
                                      <p:tavLst>
                                        <p:tav tm="0">
                                          <p:val>
                                            <p:strVal val="#ppt_h"/>
                                          </p:val>
                                        </p:tav>
                                        <p:tav tm="100000">
                                          <p:val>
                                            <p:strVal val="0"/>
                                          </p:val>
                                        </p:tav>
                                      </p:tavLst>
                                    </p:anim>
                                    <p:set>
                                      <p:cBhvr>
                                        <p:cTn id="58" dur="1" fill="hold">
                                          <p:stCondLst>
                                            <p:cond delay="1000"/>
                                          </p:stCondLst>
                                        </p:cTn>
                                        <p:tgtEl>
                                          <p:spTgt spid="3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8"/>
          <p:cNvSpPr/>
          <p:nvPr/>
        </p:nvSpPr>
        <p:spPr>
          <a:xfrm>
            <a:off x="537600" y="2656525"/>
            <a:ext cx="3794400" cy="32529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Cut out the pictures from Handout 2C.</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Put Ss into pairs or small groups, let each pair or group blindly pick one of the pictures.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Let each pair/group pass their note to the pair/group next to them. Each pair/ group ends up with a note written by somebody else.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Do you agree with the note?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Each pair/group should read the note aloud and say if they agree or if they remember something different from the article.</a:t>
            </a:r>
            <a:r>
              <a:rPr lang="cs" sz="1600" b="1">
                <a:solidFill>
                  <a:srgbClr val="002060"/>
                </a:solidFill>
                <a:latin typeface="Calibri"/>
                <a:ea typeface="Calibri"/>
                <a:cs typeface="Calibri"/>
                <a:sym typeface="Calibri"/>
              </a:rPr>
              <a:t> </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41" name="Google Shape;341;p48"/>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PRODUCTIVE SKILLS</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42" name="Google Shape;342;p48"/>
          <p:cNvSpPr/>
          <p:nvPr/>
        </p:nvSpPr>
        <p:spPr>
          <a:xfrm>
            <a:off x="537600" y="1657350"/>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6-10 mins </a:t>
            </a:r>
            <a:endParaRPr/>
          </a:p>
          <a:p>
            <a:pPr marL="457200" lvl="0" indent="-317500" algn="l" rtl="0">
              <a:spcBef>
                <a:spcPts val="0"/>
              </a:spcBef>
              <a:spcAft>
                <a:spcPts val="0"/>
              </a:spcAft>
              <a:buSzPts val="1400"/>
              <a:buChar char="●"/>
            </a:pPr>
            <a:r>
              <a:rPr lang="cs"/>
              <a:t>Group Work / Pair Work</a:t>
            </a:r>
            <a:endParaRPr/>
          </a:p>
          <a:p>
            <a:pPr marL="457200" lvl="0" indent="-317500" algn="l" rtl="0">
              <a:spcBef>
                <a:spcPts val="0"/>
              </a:spcBef>
              <a:spcAft>
                <a:spcPts val="0"/>
              </a:spcAft>
              <a:buSzPts val="1400"/>
              <a:buChar char="●"/>
            </a:pPr>
            <a:r>
              <a:rPr lang="cs"/>
              <a:t>SPEAKING | WRITING</a:t>
            </a:r>
            <a:endParaRPr/>
          </a:p>
        </p:txBody>
      </p:sp>
      <p:pic>
        <p:nvPicPr>
          <p:cNvPr id="343" name="Google Shape;343;p48" title="England_lp_3_2C_1.jpg"/>
          <p:cNvPicPr preferRelativeResize="0"/>
          <p:nvPr/>
        </p:nvPicPr>
        <p:blipFill>
          <a:blip r:embed="rId3">
            <a:alphaModFix/>
          </a:blip>
          <a:stretch>
            <a:fillRect/>
          </a:stretch>
        </p:blipFill>
        <p:spPr>
          <a:xfrm rot="-1027956">
            <a:off x="4753900" y="1541874"/>
            <a:ext cx="4042402" cy="2969577"/>
          </a:xfrm>
          <a:prstGeom prst="rect">
            <a:avLst/>
          </a:prstGeom>
          <a:noFill/>
          <a:ln>
            <a:noFill/>
          </a:ln>
        </p:spPr>
      </p:pic>
      <p:pic>
        <p:nvPicPr>
          <p:cNvPr id="344" name="Google Shape;344;p48" title="England_lp_4_2C_2.jpg"/>
          <p:cNvPicPr preferRelativeResize="0"/>
          <p:nvPr/>
        </p:nvPicPr>
        <p:blipFill>
          <a:blip r:embed="rId4">
            <a:alphaModFix/>
          </a:blip>
          <a:stretch>
            <a:fillRect/>
          </a:stretch>
        </p:blipFill>
        <p:spPr>
          <a:xfrm rot="292835">
            <a:off x="4818788" y="3657625"/>
            <a:ext cx="4118374" cy="31956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0">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0">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0">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0">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49" title="international-students-day-young-cute-girl-red-checked-shirt-thinking-with-pencil-notebook.jpg"/>
          <p:cNvPicPr preferRelativeResize="0"/>
          <p:nvPr/>
        </p:nvPicPr>
        <p:blipFill>
          <a:blip r:embed="rId3">
            <a:alphaModFix/>
          </a:blip>
          <a:stretch>
            <a:fillRect/>
          </a:stretch>
        </p:blipFill>
        <p:spPr>
          <a:xfrm>
            <a:off x="537600" y="1657350"/>
            <a:ext cx="7943450" cy="4663451"/>
          </a:xfrm>
          <a:prstGeom prst="rect">
            <a:avLst/>
          </a:prstGeom>
          <a:noFill/>
          <a:ln>
            <a:noFill/>
          </a:ln>
        </p:spPr>
      </p:pic>
      <p:sp>
        <p:nvSpPr>
          <p:cNvPr id="351" name="Google Shape;351;p49"/>
          <p:cNvSpPr/>
          <p:nvPr/>
        </p:nvSpPr>
        <p:spPr>
          <a:xfrm>
            <a:off x="537600" y="2656525"/>
            <a:ext cx="4205700" cy="28641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On the board:</a:t>
            </a:r>
            <a:r>
              <a:rPr lang="cs" sz="1600">
                <a:solidFill>
                  <a:srgbClr val="002060"/>
                </a:solidFill>
                <a:latin typeface="Calibri"/>
                <a:ea typeface="Calibri"/>
                <a:cs typeface="Calibri"/>
                <a:sym typeface="Calibri"/>
              </a:rPr>
              <a:t> </a:t>
            </a:r>
            <a:r>
              <a:rPr lang="cs" sz="1600" i="1">
                <a:solidFill>
                  <a:srgbClr val="002060"/>
                </a:solidFill>
                <a:latin typeface="Calibri"/>
                <a:ea typeface="Calibri"/>
                <a:cs typeface="Calibri"/>
                <a:sym typeface="Calibri"/>
              </a:rPr>
              <a:t>I’d like to go to Bristol…; I’d like to explore Exmoor…; In Bristol, I wouldn’t like to…; I’d worry about visiting Exmoor… </a:t>
            </a:r>
            <a:endParaRPr sz="1600" i="1">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Ss should finish the sentences by giving reasons.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Ask them which conjunctions we use to give reasons. Try to elicit </a:t>
            </a:r>
            <a:r>
              <a:rPr lang="cs" sz="1600" i="1">
                <a:solidFill>
                  <a:srgbClr val="002060"/>
                </a:solidFill>
                <a:latin typeface="Calibri"/>
                <a:ea typeface="Calibri"/>
                <a:cs typeface="Calibri"/>
                <a:sym typeface="Calibri"/>
              </a:rPr>
              <a:t>because, since, as, due to.</a:t>
            </a:r>
            <a:endParaRPr sz="1600" i="1">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Do feedback by asking various Ss to read their sentences aloud. Afterwards, you may revise how the conjunctions are used.</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52" name="Google Shape;352;p49"/>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GIVING REASONS</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53" name="Google Shape;353;p49"/>
          <p:cNvSpPr/>
          <p:nvPr/>
        </p:nvSpPr>
        <p:spPr>
          <a:xfrm>
            <a:off x="537600" y="1657350"/>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4-8 mins </a:t>
            </a:r>
            <a:endParaRPr/>
          </a:p>
          <a:p>
            <a:pPr marL="457200" lvl="0" indent="-317500" algn="l" rtl="0">
              <a:spcBef>
                <a:spcPts val="0"/>
              </a:spcBef>
              <a:spcAft>
                <a:spcPts val="0"/>
              </a:spcAft>
              <a:buSzPts val="1400"/>
              <a:buChar char="●"/>
            </a:pPr>
            <a:r>
              <a:rPr lang="cs"/>
              <a:t>Pair Work</a:t>
            </a:r>
            <a:endParaRPr/>
          </a:p>
          <a:p>
            <a:pPr marL="457200" lvl="0" indent="-317500" algn="l" rtl="0">
              <a:spcBef>
                <a:spcPts val="0"/>
              </a:spcBef>
              <a:spcAft>
                <a:spcPts val="0"/>
              </a:spcAft>
              <a:buSzPts val="1400"/>
              <a:buChar char="●"/>
            </a:pPr>
            <a:r>
              <a:rPr lang="cs"/>
              <a:t>SPEAKING | WRITING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0"/>
          <p:cNvSpPr/>
          <p:nvPr/>
        </p:nvSpPr>
        <p:spPr>
          <a:xfrm>
            <a:off x="537600" y="3342325"/>
            <a:ext cx="3737100" cy="26013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Tell Ss that they are going to learn about a mysterious creature that is said to live on Exmoor. Ask them what it could be.</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Distribute HANDOUT 2D and play track 7 once or twice. Do feedback.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You can also ask what other mysterious creatures students know (e.g. the Loch Ness monster, Bigfoot, Chupacabra, the yet…).</a:t>
            </a:r>
            <a:endParaRPr sz="2000" i="0" u="none" strike="noStrike" cap="none">
              <a:solidFill>
                <a:srgbClr val="002060"/>
              </a:solidFill>
              <a:latin typeface="Calibri"/>
              <a:ea typeface="Calibri"/>
              <a:cs typeface="Calibri"/>
              <a:sym typeface="Calibri"/>
            </a:endParaRPr>
          </a:p>
        </p:txBody>
      </p:sp>
      <p:sp>
        <p:nvSpPr>
          <p:cNvPr id="360" name="Google Shape;360;p50"/>
          <p:cNvSpPr/>
          <p:nvPr/>
        </p:nvSpPr>
        <p:spPr>
          <a:xfrm>
            <a:off x="353075" y="9666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LISTENING</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61" name="Google Shape;361;p50"/>
          <p:cNvSpPr/>
          <p:nvPr/>
        </p:nvSpPr>
        <p:spPr>
          <a:xfrm>
            <a:off x="537600" y="2160288"/>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8-10 mins </a:t>
            </a:r>
            <a:endParaRPr/>
          </a:p>
          <a:p>
            <a:pPr marL="457200" lvl="0" indent="-317500" algn="l" rtl="0">
              <a:spcBef>
                <a:spcPts val="0"/>
              </a:spcBef>
              <a:spcAft>
                <a:spcPts val="0"/>
              </a:spcAft>
              <a:buSzPts val="1400"/>
              <a:buChar char="●"/>
            </a:pPr>
            <a:r>
              <a:rPr lang="cs"/>
              <a:t>Individual Work</a:t>
            </a:r>
            <a:endParaRPr/>
          </a:p>
          <a:p>
            <a:pPr marL="457200" lvl="0" indent="-317500" algn="l" rtl="0">
              <a:spcBef>
                <a:spcPts val="0"/>
              </a:spcBef>
              <a:spcAft>
                <a:spcPts val="0"/>
              </a:spcAft>
              <a:buSzPts val="1400"/>
              <a:buChar char="●"/>
            </a:pPr>
            <a:r>
              <a:rPr lang="cs"/>
              <a:t>LISTENING</a:t>
            </a:r>
            <a:endParaRPr/>
          </a:p>
        </p:txBody>
      </p:sp>
      <p:pic>
        <p:nvPicPr>
          <p:cNvPr id="362" name="Google Shape;362;p50" title="England_lp_4_2D.jpg"/>
          <p:cNvPicPr preferRelativeResize="0"/>
          <p:nvPr/>
        </p:nvPicPr>
        <p:blipFill>
          <a:blip r:embed="rId3">
            <a:alphaModFix/>
          </a:blip>
          <a:stretch>
            <a:fillRect/>
          </a:stretch>
        </p:blipFill>
        <p:spPr>
          <a:xfrm>
            <a:off x="4369950" y="2160300"/>
            <a:ext cx="4191126" cy="3783326"/>
          </a:xfrm>
          <a:prstGeom prst="rect">
            <a:avLst/>
          </a:prstGeom>
          <a:solidFill>
            <a:schemeClr val="lt1"/>
          </a:solidFill>
          <a:ln>
            <a:noFill/>
          </a:ln>
        </p:spPr>
      </p:pic>
      <p:pic>
        <p:nvPicPr>
          <p:cNvPr id="363" name="Google Shape;363;p50" title="B-2019-12-track-04.mp3">
            <a:hlinkClick r:id="rId4"/>
          </p:cNvPr>
          <p:cNvPicPr preferRelativeResize="0"/>
          <p:nvPr/>
        </p:nvPicPr>
        <p:blipFill>
          <a:blip r:embed="rId5">
            <a:alphaModFix/>
          </a:blip>
          <a:stretch>
            <a:fillRect/>
          </a:stretch>
        </p:blipFill>
        <p:spPr>
          <a:xfrm>
            <a:off x="3817500" y="2388900"/>
            <a:ext cx="457200" cy="457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1"/>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370" name="Google Shape;370;p51"/>
          <p:cNvSpPr/>
          <p:nvPr/>
        </p:nvSpPr>
        <p:spPr>
          <a:xfrm>
            <a:off x="548000" y="6421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endParaRPr sz="5600">
              <a:solidFill>
                <a:srgbClr val="2E75B5"/>
              </a:solidFill>
              <a:latin typeface="Calibri"/>
              <a:ea typeface="Calibri"/>
              <a:cs typeface="Calibri"/>
              <a:sym typeface="Calibri"/>
            </a:endParaRPr>
          </a:p>
        </p:txBody>
      </p:sp>
      <p:pic>
        <p:nvPicPr>
          <p:cNvPr id="371" name="Google Shape;371;p51" title="04.jpg"/>
          <p:cNvPicPr preferRelativeResize="0"/>
          <p:nvPr/>
        </p:nvPicPr>
        <p:blipFill rotWithShape="1">
          <a:blip r:embed="rId3">
            <a:alphaModFix/>
          </a:blip>
          <a:srcRect/>
          <a:stretch/>
        </p:blipFill>
        <p:spPr>
          <a:xfrm>
            <a:off x="1072650" y="1554487"/>
            <a:ext cx="3367400" cy="4762473"/>
          </a:xfrm>
          <a:prstGeom prst="rect">
            <a:avLst/>
          </a:prstGeom>
          <a:noFill/>
          <a:ln>
            <a:noFill/>
          </a:ln>
        </p:spPr>
      </p:pic>
      <p:pic>
        <p:nvPicPr>
          <p:cNvPr id="372" name="Google Shape;372;p51" title="05.jpg"/>
          <p:cNvPicPr preferRelativeResize="0"/>
          <p:nvPr/>
        </p:nvPicPr>
        <p:blipFill rotWithShape="1">
          <a:blip r:embed="rId4">
            <a:alphaModFix/>
          </a:blip>
          <a:srcRect/>
          <a:stretch/>
        </p:blipFill>
        <p:spPr>
          <a:xfrm>
            <a:off x="4673975" y="1554491"/>
            <a:ext cx="3367400" cy="4762444"/>
          </a:xfrm>
          <a:prstGeom prst="rect">
            <a:avLst/>
          </a:prstGeom>
          <a:noFill/>
          <a:ln>
            <a:noFill/>
          </a:ln>
        </p:spPr>
      </p:pic>
      <p:sp>
        <p:nvSpPr>
          <p:cNvPr id="373" name="Google Shape;373;p51"/>
          <p:cNvSpPr txBox="1"/>
          <p:nvPr/>
        </p:nvSpPr>
        <p:spPr>
          <a:xfrm>
            <a:off x="6103625" y="1554500"/>
            <a:ext cx="2880300" cy="4371300"/>
          </a:xfrm>
          <a:prstGeom prst="rect">
            <a:avLst/>
          </a:prstGeom>
          <a:solidFill>
            <a:srgbClr val="FFF2CC"/>
          </a:solidFill>
          <a:ln>
            <a:noFill/>
          </a:ln>
          <a:effectLst>
            <a:outerShdw blurRad="57150" dist="3810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cs" sz="1600" b="1">
                <a:latin typeface="Calibri"/>
                <a:ea typeface="Calibri"/>
                <a:cs typeface="Calibri"/>
                <a:sym typeface="Calibri"/>
              </a:rPr>
              <a:t>LESSON PLAN </a:t>
            </a:r>
            <a:endParaRPr sz="1600" b="1">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A2-B1</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45 min</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a:latin typeface="Calibri"/>
                <a:ea typeface="Calibri"/>
                <a:cs typeface="Calibri"/>
                <a:sym typeface="Calibri"/>
              </a:rPr>
              <a:t>Travel, Negatives of Tourism, How to Be a Good Tourist</a:t>
            </a:r>
            <a:endParaRPr sz="1600">
              <a:latin typeface="Calibri"/>
              <a:ea typeface="Calibri"/>
              <a:cs typeface="Calibri"/>
              <a:sym typeface="Calibri"/>
            </a:endParaRPr>
          </a:p>
          <a:p>
            <a:pPr marL="457200" lvl="0" indent="-330200" algn="l" rtl="0">
              <a:spcBef>
                <a:spcPts val="0"/>
              </a:spcBef>
              <a:spcAft>
                <a:spcPts val="0"/>
              </a:spcAft>
              <a:buSzPts val="1600"/>
              <a:buFont typeface="Calibri"/>
              <a:buChar char="➢"/>
            </a:pPr>
            <a:r>
              <a:rPr lang="cs" sz="1600" b="1">
                <a:latin typeface="Calibri"/>
                <a:ea typeface="Calibri"/>
                <a:cs typeface="Calibri"/>
                <a:sym typeface="Calibri"/>
              </a:rPr>
              <a:t>Students will: </a:t>
            </a:r>
            <a:endParaRPr sz="1600" b="1">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speak and read about problems with</a:t>
            </a:r>
            <a:endParaRPr sz="1600">
              <a:latin typeface="Calibri"/>
              <a:ea typeface="Calibri"/>
              <a:cs typeface="Calibri"/>
              <a:sym typeface="Calibri"/>
            </a:endParaRPr>
          </a:p>
          <a:p>
            <a:pPr marL="914400" lvl="0" indent="0" algn="l" rtl="0">
              <a:spcBef>
                <a:spcPts val="0"/>
              </a:spcBef>
              <a:spcAft>
                <a:spcPts val="0"/>
              </a:spcAft>
              <a:buNone/>
            </a:pPr>
            <a:r>
              <a:rPr lang="cs" sz="1600">
                <a:latin typeface="Calibri"/>
                <a:ea typeface="Calibri"/>
                <a:cs typeface="Calibri"/>
                <a:sym typeface="Calibri"/>
              </a:rPr>
              <a:t>overtourism</a:t>
            </a:r>
            <a:endParaRPr sz="1600">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read about how to be a better tourist</a:t>
            </a:r>
            <a:endParaRPr sz="1600">
              <a:latin typeface="Calibri"/>
              <a:ea typeface="Calibri"/>
              <a:cs typeface="Calibri"/>
              <a:sym typeface="Calibri"/>
            </a:endParaRPr>
          </a:p>
          <a:p>
            <a:pPr marL="914400" lvl="0" indent="-330200" algn="l" rtl="0">
              <a:spcBef>
                <a:spcPts val="0"/>
              </a:spcBef>
              <a:spcAft>
                <a:spcPts val="0"/>
              </a:spcAft>
              <a:buSzPts val="1600"/>
              <a:buFont typeface="Calibri"/>
              <a:buChar char="➢"/>
            </a:pPr>
            <a:r>
              <a:rPr lang="cs" sz="1600">
                <a:latin typeface="Calibri"/>
                <a:ea typeface="Calibri"/>
                <a:cs typeface="Calibri"/>
                <a:sym typeface="Calibri"/>
              </a:rPr>
              <a:t>listen to a conversation between two tourists and a waitress in Prague</a:t>
            </a:r>
            <a:endParaRPr sz="1600">
              <a:latin typeface="Calibri"/>
              <a:ea typeface="Calibri"/>
              <a:cs typeface="Calibri"/>
              <a:sym typeface="Calibri"/>
            </a:endParaRPr>
          </a:p>
        </p:txBody>
      </p:sp>
      <p:pic>
        <p:nvPicPr>
          <p:cNvPr id="374" name="Google Shape;374;p51" title="Gate logo new.jpg"/>
          <p:cNvPicPr preferRelativeResize="0"/>
          <p:nvPr/>
        </p:nvPicPr>
        <p:blipFill>
          <a:blip r:embed="rId5">
            <a:alphaModFix/>
          </a:blip>
          <a:stretch>
            <a:fillRect/>
          </a:stretch>
        </p:blipFill>
        <p:spPr>
          <a:xfrm>
            <a:off x="2920362" y="312301"/>
            <a:ext cx="3303276" cy="11500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2"/>
          <p:cNvSpPr/>
          <p:nvPr/>
        </p:nvSpPr>
        <p:spPr>
          <a:xfrm>
            <a:off x="537600" y="2656525"/>
            <a:ext cx="4468800" cy="2932800"/>
          </a:xfrm>
          <a:prstGeom prst="rect">
            <a:avLst/>
          </a:prstGeom>
          <a:solidFill>
            <a:schemeClr val="lt1"/>
          </a:solid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Students in small groups. “What do you think the most visited cities in the world were last year? Agree on a top five and present your choices.”</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b="1">
                <a:solidFill>
                  <a:srgbClr val="002060"/>
                </a:solidFill>
                <a:latin typeface="Calibri"/>
                <a:ea typeface="Calibri"/>
                <a:cs typeface="Calibri"/>
                <a:sym typeface="Calibri"/>
              </a:rPr>
              <a:t>Handout 1A</a:t>
            </a:r>
            <a:r>
              <a:rPr lang="cs" sz="1600">
                <a:solidFill>
                  <a:srgbClr val="002060"/>
                </a:solidFill>
                <a:latin typeface="Calibri"/>
                <a:ea typeface="Calibri"/>
                <a:cs typeface="Calibri"/>
                <a:sym typeface="Calibri"/>
              </a:rPr>
              <a:t> - the solution. “Can you identify the cities? Put them in the correct order of popularity.”</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Write “overtourism” on the board. “What does it mean? Can you think of any problems that overtourism could bring?”</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81" name="Google Shape;381;p52"/>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WARM UP </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82" name="Google Shape;382;p52"/>
          <p:cNvSpPr/>
          <p:nvPr/>
        </p:nvSpPr>
        <p:spPr>
          <a:xfrm>
            <a:off x="537600" y="1657350"/>
            <a:ext cx="30174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15 mins</a:t>
            </a:r>
            <a:endParaRPr/>
          </a:p>
          <a:p>
            <a:pPr marL="457200" lvl="0" indent="-317500" algn="l" rtl="0">
              <a:spcBef>
                <a:spcPts val="0"/>
              </a:spcBef>
              <a:spcAft>
                <a:spcPts val="0"/>
              </a:spcAft>
              <a:buSzPts val="1400"/>
              <a:buChar char="●"/>
            </a:pPr>
            <a:r>
              <a:rPr lang="cs"/>
              <a:t>Group Work</a:t>
            </a:r>
            <a:endParaRPr/>
          </a:p>
          <a:p>
            <a:pPr marL="457200" lvl="0" indent="-317500" algn="l" rtl="0">
              <a:spcBef>
                <a:spcPts val="0"/>
              </a:spcBef>
              <a:spcAft>
                <a:spcPts val="0"/>
              </a:spcAft>
              <a:buSzPts val="1400"/>
              <a:buChar char="●"/>
            </a:pPr>
            <a:r>
              <a:rPr lang="cs"/>
              <a:t>SPEAKING</a:t>
            </a:r>
            <a:endParaRPr/>
          </a:p>
        </p:txBody>
      </p:sp>
      <p:pic>
        <p:nvPicPr>
          <p:cNvPr id="383" name="Google Shape;383;p52" title="06 (1).jpg"/>
          <p:cNvPicPr preferRelativeResize="0"/>
          <p:nvPr/>
        </p:nvPicPr>
        <p:blipFill>
          <a:blip r:embed="rId3">
            <a:alphaModFix/>
          </a:blip>
          <a:stretch>
            <a:fillRect/>
          </a:stretch>
        </p:blipFill>
        <p:spPr>
          <a:xfrm>
            <a:off x="5158800" y="1588775"/>
            <a:ext cx="3367975" cy="51168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0">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0">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3"/>
          <p:cNvSpPr/>
          <p:nvPr/>
        </p:nvSpPr>
        <p:spPr>
          <a:xfrm>
            <a:off x="537600" y="3200400"/>
            <a:ext cx="4891800" cy="25146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Pick a couple of Ss to read aloud the introduction and the first paragraph. Compare the information to the previous discussion.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Put Ss into groups of five and assign each group a paragraph from the article. “Answer the questions in the relevant part of Handout 1B.”</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Make new groups, each containing at least one S from each of the previous groups. Ss ask and answer questions in the new groups to complete the handout. </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390" name="Google Shape;390;p53"/>
          <p:cNvSpPr/>
          <p:nvPr/>
        </p:nvSpPr>
        <p:spPr>
          <a:xfrm>
            <a:off x="491500" y="920900"/>
            <a:ext cx="53151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READING</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391" name="Google Shape;391;p53"/>
          <p:cNvSpPr/>
          <p:nvPr/>
        </p:nvSpPr>
        <p:spPr>
          <a:xfrm>
            <a:off x="537600" y="2011675"/>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10-15 mins </a:t>
            </a:r>
            <a:endParaRPr/>
          </a:p>
          <a:p>
            <a:pPr marL="457200" lvl="0" indent="-317500" algn="l" rtl="0">
              <a:spcBef>
                <a:spcPts val="0"/>
              </a:spcBef>
              <a:spcAft>
                <a:spcPts val="0"/>
              </a:spcAft>
              <a:buSzPts val="1400"/>
              <a:buChar char="●"/>
            </a:pPr>
            <a:r>
              <a:rPr lang="cs"/>
              <a:t>Group Work</a:t>
            </a:r>
            <a:endParaRPr/>
          </a:p>
          <a:p>
            <a:pPr marL="457200" lvl="0" indent="-317500" algn="l" rtl="0">
              <a:spcBef>
                <a:spcPts val="0"/>
              </a:spcBef>
              <a:spcAft>
                <a:spcPts val="0"/>
              </a:spcAft>
              <a:buSzPts val="1400"/>
              <a:buChar char="●"/>
            </a:pPr>
            <a:r>
              <a:rPr lang="cs"/>
              <a:t>READING, SPEAKING, LISTENING, WRITING</a:t>
            </a:r>
            <a:endParaRPr/>
          </a:p>
        </p:txBody>
      </p:sp>
      <p:pic>
        <p:nvPicPr>
          <p:cNvPr id="392" name="Google Shape;392;p53" title="06 (2).jpg"/>
          <p:cNvPicPr preferRelativeResize="0"/>
          <p:nvPr/>
        </p:nvPicPr>
        <p:blipFill>
          <a:blip r:embed="rId3">
            <a:alphaModFix/>
          </a:blip>
          <a:stretch>
            <a:fillRect/>
          </a:stretch>
        </p:blipFill>
        <p:spPr>
          <a:xfrm rot="-454990">
            <a:off x="5646425" y="297175"/>
            <a:ext cx="3497575" cy="7006598"/>
          </a:xfrm>
          <a:prstGeom prst="rect">
            <a:avLst/>
          </a:prstGeom>
          <a:noFill/>
          <a:ln>
            <a:noFill/>
          </a:ln>
        </p:spPr>
      </p:pic>
      <p:pic>
        <p:nvPicPr>
          <p:cNvPr id="393" name="Google Shape;393;p53" title="07 (1).jpg"/>
          <p:cNvPicPr preferRelativeResize="0"/>
          <p:nvPr/>
        </p:nvPicPr>
        <p:blipFill>
          <a:blip r:embed="rId4">
            <a:alphaModFix/>
          </a:blip>
          <a:stretch>
            <a:fillRect/>
          </a:stretch>
        </p:blipFill>
        <p:spPr>
          <a:xfrm rot="772698">
            <a:off x="6954883" y="159025"/>
            <a:ext cx="2458034" cy="68580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4"/>
          <p:cNvSpPr/>
          <p:nvPr/>
        </p:nvSpPr>
        <p:spPr>
          <a:xfrm>
            <a:off x="537600" y="2777500"/>
            <a:ext cx="4217400" cy="26403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“You are going to listen to two tourists in Prague.”</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Play the track once.</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Ss in small groups. “Discuss how the two men could be better tourists based on the advice in the article.”</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Check the ideas as a class. Then play the track again and have the Ss decide whether the statements are true or false. Check the answers as a class.</a:t>
            </a:r>
            <a:endParaRPr sz="160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2060"/>
              </a:solidFill>
              <a:latin typeface="Calibri"/>
              <a:ea typeface="Calibri"/>
              <a:cs typeface="Calibri"/>
              <a:sym typeface="Calibri"/>
            </a:endParaRPr>
          </a:p>
        </p:txBody>
      </p:sp>
      <p:sp>
        <p:nvSpPr>
          <p:cNvPr id="400" name="Google Shape;400;p54"/>
          <p:cNvSpPr/>
          <p:nvPr/>
        </p:nvSpPr>
        <p:spPr>
          <a:xfrm>
            <a:off x="502925" y="1012350"/>
            <a:ext cx="82080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LISTENING</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401" name="Google Shape;401;p54"/>
          <p:cNvSpPr/>
          <p:nvPr/>
        </p:nvSpPr>
        <p:spPr>
          <a:xfrm>
            <a:off x="537600" y="1657350"/>
            <a:ext cx="2960100" cy="8001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cs"/>
              <a:t>15 mins </a:t>
            </a:r>
            <a:endParaRPr/>
          </a:p>
          <a:p>
            <a:pPr marL="457200" lvl="0" indent="-317500" algn="l" rtl="0">
              <a:spcBef>
                <a:spcPts val="0"/>
              </a:spcBef>
              <a:spcAft>
                <a:spcPts val="0"/>
              </a:spcAft>
              <a:buSzPts val="1400"/>
              <a:buChar char="●"/>
            </a:pPr>
            <a:r>
              <a:rPr lang="cs"/>
              <a:t>Group Work</a:t>
            </a:r>
            <a:endParaRPr/>
          </a:p>
          <a:p>
            <a:pPr marL="457200" lvl="0" indent="-317500" algn="l" rtl="0">
              <a:spcBef>
                <a:spcPts val="0"/>
              </a:spcBef>
              <a:spcAft>
                <a:spcPts val="0"/>
              </a:spcAft>
              <a:buSzPts val="1400"/>
              <a:buChar char="●"/>
            </a:pPr>
            <a:r>
              <a:rPr lang="cs">
                <a:solidFill>
                  <a:schemeClr val="dk1"/>
                </a:solidFill>
              </a:rPr>
              <a:t>LISTENING</a:t>
            </a:r>
            <a:r>
              <a:rPr lang="cs"/>
              <a:t>, SPEAKING,, WRITING</a:t>
            </a:r>
            <a:endParaRPr/>
          </a:p>
        </p:txBody>
      </p:sp>
      <p:pic>
        <p:nvPicPr>
          <p:cNvPr id="402" name="Google Shape;402;p54" title="G-CD-2019-09-10-Track-01.mp3">
            <a:hlinkClick r:id="rId3"/>
          </p:cNvPr>
          <p:cNvPicPr preferRelativeResize="0"/>
          <p:nvPr/>
        </p:nvPicPr>
        <p:blipFill>
          <a:blip r:embed="rId4">
            <a:alphaModFix/>
          </a:blip>
          <a:stretch>
            <a:fillRect/>
          </a:stretch>
        </p:blipFill>
        <p:spPr>
          <a:xfrm>
            <a:off x="4114800" y="1657350"/>
            <a:ext cx="457200" cy="457200"/>
          </a:xfrm>
          <a:prstGeom prst="rect">
            <a:avLst/>
          </a:prstGeom>
          <a:noFill/>
          <a:ln>
            <a:noFill/>
          </a:ln>
        </p:spPr>
      </p:pic>
      <p:pic>
        <p:nvPicPr>
          <p:cNvPr id="403" name="Google Shape;403;p54" title="07 (2).jpg"/>
          <p:cNvPicPr preferRelativeResize="0"/>
          <p:nvPr/>
        </p:nvPicPr>
        <p:blipFill>
          <a:blip r:embed="rId5">
            <a:alphaModFix/>
          </a:blip>
          <a:stretch>
            <a:fillRect/>
          </a:stretch>
        </p:blipFill>
        <p:spPr>
          <a:xfrm>
            <a:off x="5033125" y="1657350"/>
            <a:ext cx="3472645" cy="45004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9">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5"/>
          <p:cNvSpPr/>
          <p:nvPr/>
        </p:nvSpPr>
        <p:spPr>
          <a:xfrm>
            <a:off x="502925" y="3429000"/>
            <a:ext cx="3634500" cy="2514600"/>
          </a:xfrm>
          <a:prstGeom prst="rect">
            <a:avLst/>
          </a:prstGeom>
          <a:solidFill>
            <a:schemeClr val="lt1"/>
          </a:solidFill>
          <a:ln>
            <a:noFill/>
          </a:ln>
        </p:spPr>
        <p:txBody>
          <a:bodyPr spcFirstLastPara="1" wrap="square" lIns="0" tIns="0" rIns="0" bIns="0" anchor="t" anchorCtr="0">
            <a:noAutofit/>
          </a:bodyPr>
          <a:lstStyle/>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“Think of a popular tourist destination in your country or somewhere else. Now try to think of an alternative place that tourists could visit instead. Do some research and write what the new place has to offer and why tourists should go there instead of the crowded destination.” </a:t>
            </a:r>
            <a:endParaRPr sz="1600">
              <a:solidFill>
                <a:srgbClr val="002060"/>
              </a:solidFill>
              <a:latin typeface="Calibri"/>
              <a:ea typeface="Calibri"/>
              <a:cs typeface="Calibri"/>
              <a:sym typeface="Calibri"/>
            </a:endParaRPr>
          </a:p>
          <a:p>
            <a:pPr marL="457200" marR="0" lvl="0" indent="-330200" algn="l" rtl="0">
              <a:lnSpc>
                <a:spcPct val="100000"/>
              </a:lnSpc>
              <a:spcBef>
                <a:spcPts val="0"/>
              </a:spcBef>
              <a:spcAft>
                <a:spcPts val="0"/>
              </a:spcAft>
              <a:buClr>
                <a:srgbClr val="002060"/>
              </a:buClr>
              <a:buSzPts val="1600"/>
              <a:buFont typeface="Calibri"/>
              <a:buChar char="●"/>
            </a:pPr>
            <a:r>
              <a:rPr lang="cs" sz="1600">
                <a:solidFill>
                  <a:srgbClr val="002060"/>
                </a:solidFill>
                <a:latin typeface="Calibri"/>
                <a:ea typeface="Calibri"/>
                <a:cs typeface="Calibri"/>
                <a:sym typeface="Calibri"/>
              </a:rPr>
              <a:t>Not more than 200 words. </a:t>
            </a:r>
            <a:endParaRPr sz="2000" b="0" i="0" u="none" strike="noStrike" cap="none">
              <a:solidFill>
                <a:srgbClr val="002060"/>
              </a:solidFill>
              <a:latin typeface="Calibri"/>
              <a:ea typeface="Calibri"/>
              <a:cs typeface="Calibri"/>
              <a:sym typeface="Calibri"/>
            </a:endParaRPr>
          </a:p>
        </p:txBody>
      </p:sp>
      <p:sp>
        <p:nvSpPr>
          <p:cNvPr id="410" name="Google Shape;410;p55"/>
          <p:cNvSpPr/>
          <p:nvPr/>
        </p:nvSpPr>
        <p:spPr>
          <a:xfrm>
            <a:off x="502925" y="1012350"/>
            <a:ext cx="5943600" cy="10404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HOMEWORK + TASKS                           FOR EARLY FINISHERS</a:t>
            </a:r>
            <a:endParaRPr sz="3000" b="0" i="1" u="none" strike="noStrike" cap="none">
              <a:solidFill>
                <a:srgbClr val="2E75B5"/>
              </a:solidFill>
              <a:latin typeface="Calibri"/>
              <a:ea typeface="Calibri"/>
              <a:cs typeface="Calibri"/>
              <a:sym typeface="Calibri"/>
            </a:endParaRPr>
          </a:p>
          <a:p>
            <a:pPr marL="0" marR="0" lvl="0" indent="0" algn="ctr" rtl="0">
              <a:lnSpc>
                <a:spcPct val="90000"/>
              </a:lnSpc>
              <a:spcBef>
                <a:spcPts val="0"/>
              </a:spcBef>
              <a:spcAft>
                <a:spcPts val="0"/>
              </a:spcAft>
              <a:buClr>
                <a:srgbClr val="2E75B5"/>
              </a:buClr>
              <a:buSzPts val="4400"/>
              <a:buFont typeface="Calibri"/>
              <a:buNone/>
            </a:pPr>
            <a:endParaRPr sz="3000" b="0" i="1" u="none" strike="noStrike" cap="none">
              <a:solidFill>
                <a:srgbClr val="2E75B5"/>
              </a:solidFill>
              <a:latin typeface="Calibri"/>
              <a:ea typeface="Calibri"/>
              <a:cs typeface="Calibri"/>
              <a:sym typeface="Calibri"/>
            </a:endParaRPr>
          </a:p>
        </p:txBody>
      </p:sp>
      <p:sp>
        <p:nvSpPr>
          <p:cNvPr id="411" name="Google Shape;411;p55"/>
          <p:cNvSpPr/>
          <p:nvPr/>
        </p:nvSpPr>
        <p:spPr>
          <a:xfrm>
            <a:off x="502925" y="2392275"/>
            <a:ext cx="1622700" cy="697200"/>
          </a:xfrm>
          <a:prstGeom prst="rect">
            <a:avLst/>
          </a:prstGeom>
          <a:solidFill>
            <a:schemeClr val="lt2"/>
          </a:solid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cs"/>
              <a:t>WRITING</a:t>
            </a:r>
            <a:endParaRPr/>
          </a:p>
        </p:txBody>
      </p:sp>
      <p:pic>
        <p:nvPicPr>
          <p:cNvPr id="412" name="Google Shape;412;p55" title="08 (2).jpg"/>
          <p:cNvPicPr preferRelativeResize="0"/>
          <p:nvPr/>
        </p:nvPicPr>
        <p:blipFill>
          <a:blip r:embed="rId3">
            <a:alphaModFix/>
          </a:blip>
          <a:stretch>
            <a:fillRect/>
          </a:stretch>
        </p:blipFill>
        <p:spPr>
          <a:xfrm>
            <a:off x="4289825" y="2205150"/>
            <a:ext cx="3905006" cy="4500451"/>
          </a:xfrm>
          <a:prstGeom prst="rect">
            <a:avLst/>
          </a:prstGeom>
          <a:noFill/>
          <a:ln>
            <a:noFill/>
          </a:ln>
        </p:spPr>
      </p:pic>
      <p:pic>
        <p:nvPicPr>
          <p:cNvPr id="413" name="Google Shape;413;p55" title="08 (3).jpg"/>
          <p:cNvPicPr preferRelativeResize="0"/>
          <p:nvPr/>
        </p:nvPicPr>
        <p:blipFill>
          <a:blip r:embed="rId4">
            <a:alphaModFix/>
          </a:blip>
          <a:stretch>
            <a:fillRect/>
          </a:stretch>
        </p:blipFill>
        <p:spPr>
          <a:xfrm rot="1398535">
            <a:off x="5870221" y="1325875"/>
            <a:ext cx="3582375" cy="2021150"/>
          </a:xfrm>
          <a:prstGeom prst="rect">
            <a:avLst/>
          </a:prstGeom>
          <a:noFill/>
          <a:ln>
            <a:noFill/>
          </a:ln>
        </p:spPr>
      </p:pic>
      <p:pic>
        <p:nvPicPr>
          <p:cNvPr id="414" name="Google Shape;414;p55" title="08 (4).jpg"/>
          <p:cNvPicPr preferRelativeResize="0"/>
          <p:nvPr/>
        </p:nvPicPr>
        <p:blipFill>
          <a:blip r:embed="rId5">
            <a:alphaModFix/>
          </a:blip>
          <a:stretch>
            <a:fillRect/>
          </a:stretch>
        </p:blipFill>
        <p:spPr>
          <a:xfrm rot="1398116">
            <a:off x="5869797" y="3821622"/>
            <a:ext cx="4141825" cy="2134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6"/>
          <p:cNvSpPr txBox="1">
            <a:spLocks noGrp="1"/>
          </p:cNvSpPr>
          <p:nvPr>
            <p:ph type="title"/>
          </p:nvPr>
        </p:nvSpPr>
        <p:spPr>
          <a:xfrm>
            <a:off x="518400" y="1533200"/>
            <a:ext cx="8206800" cy="1049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a:solidFill>
                  <a:srgbClr val="1F497D"/>
                </a:solidFill>
                <a:latin typeface="Calibri"/>
                <a:ea typeface="Calibri"/>
                <a:cs typeface="Calibri"/>
                <a:sym typeface="Calibri"/>
              </a:rPr>
              <a:t>AKO</a:t>
            </a:r>
            <a:r>
              <a:rPr lang="cs" sz="3200" b="1" strike="noStrike">
                <a:solidFill>
                  <a:srgbClr val="1F497D"/>
                </a:solidFill>
                <a:latin typeface="Calibri"/>
                <a:ea typeface="Calibri"/>
                <a:cs typeface="Calibri"/>
                <a:sym typeface="Calibri"/>
              </a:rPr>
              <a:t> </a:t>
            </a:r>
            <a:r>
              <a:rPr lang="cs" sz="3200" b="1">
                <a:solidFill>
                  <a:schemeClr val="dk2"/>
                </a:solidFill>
                <a:latin typeface="Calibri"/>
                <a:ea typeface="Calibri"/>
                <a:cs typeface="Calibri"/>
                <a:sym typeface="Calibri"/>
              </a:rPr>
              <a:t>POMÁHA </a:t>
            </a:r>
            <a:r>
              <a:rPr lang="cs" sz="3200" b="1" strike="noStrike">
                <a:solidFill>
                  <a:srgbClr val="FF0000"/>
                </a:solidFill>
                <a:latin typeface="Calibri"/>
                <a:ea typeface="Calibri"/>
                <a:cs typeface="Calibri"/>
                <a:sym typeface="Calibri"/>
              </a:rPr>
              <a:t>READY</a:t>
            </a:r>
            <a:r>
              <a:rPr lang="cs" sz="3200" b="1" strike="noStrike">
                <a:solidFill>
                  <a:srgbClr val="1F497D"/>
                </a:solidFill>
                <a:latin typeface="Calibri"/>
                <a:ea typeface="Calibri"/>
                <a:cs typeface="Calibri"/>
                <a:sym typeface="Calibri"/>
              </a:rPr>
              <a:t> </a:t>
            </a:r>
            <a:r>
              <a:rPr lang="cs" sz="3200" b="1">
                <a:solidFill>
                  <a:srgbClr val="1F497D"/>
                </a:solidFill>
                <a:latin typeface="Calibri"/>
                <a:ea typeface="Calibri"/>
                <a:cs typeface="Calibri"/>
                <a:sym typeface="Calibri"/>
              </a:rPr>
              <a:t>MOTIVOVAŤ MLADŠÍCH ŽIAKOV</a:t>
            </a:r>
            <a:r>
              <a:rPr lang="cs" sz="3200" b="1" strike="noStrike">
                <a:solidFill>
                  <a:srgbClr val="1F497D"/>
                </a:solidFill>
                <a:latin typeface="Calibri"/>
                <a:ea typeface="Calibri"/>
                <a:cs typeface="Calibri"/>
                <a:sym typeface="Calibri"/>
              </a:rPr>
              <a:t>?</a:t>
            </a:r>
            <a:br>
              <a:rPr lang="cs" sz="3200"/>
            </a:br>
            <a:endParaRPr sz="3200" b="0" strike="noStrike">
              <a:solidFill>
                <a:srgbClr val="000000"/>
              </a:solidFill>
              <a:latin typeface="Arial"/>
              <a:ea typeface="Arial"/>
              <a:cs typeface="Arial"/>
              <a:sym typeface="Arial"/>
            </a:endParaRPr>
          </a:p>
        </p:txBody>
      </p:sp>
      <p:sp>
        <p:nvSpPr>
          <p:cNvPr id="421" name="Google Shape;421;p56"/>
          <p:cNvSpPr txBox="1">
            <a:spLocks noGrp="1"/>
          </p:cNvSpPr>
          <p:nvPr>
            <p:ph type="body" idx="1"/>
          </p:nvPr>
        </p:nvSpPr>
        <p:spPr>
          <a:xfrm>
            <a:off x="4624200" y="2865251"/>
            <a:ext cx="4266600" cy="3236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800"/>
              <a:buFont typeface="Calibri"/>
              <a:buNone/>
            </a:pPr>
            <a:r>
              <a:rPr lang="cs" sz="2800" b="1">
                <a:solidFill>
                  <a:srgbClr val="1F497D"/>
                </a:solidFill>
                <a:latin typeface="Calibri"/>
                <a:ea typeface="Calibri"/>
                <a:cs typeface="Calibri"/>
                <a:sym typeface="Calibri"/>
              </a:rPr>
              <a:t>DRUHY TEXTOV</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slová</a:t>
            </a:r>
            <a:r>
              <a:rPr lang="cs" sz="2800" b="0" i="0" u="none" strike="noStrike" cap="none">
                <a:solidFill>
                  <a:srgbClr val="1F497D"/>
                </a:solidFill>
                <a:latin typeface="Calibri"/>
                <a:ea typeface="Calibri"/>
                <a:cs typeface="Calibri"/>
                <a:sym typeface="Calibri"/>
              </a:rPr>
              <a:t> +</a:t>
            </a:r>
            <a:r>
              <a:rPr lang="cs" sz="2800">
                <a:solidFill>
                  <a:srgbClr val="1F497D"/>
                </a:solidFill>
                <a:latin typeface="Calibri"/>
                <a:ea typeface="Calibri"/>
                <a:cs typeface="Calibri"/>
                <a:sym typeface="Calibri"/>
              </a:rPr>
              <a:t> samostatné vety</a:t>
            </a:r>
            <a:r>
              <a:rPr lang="cs" sz="2800" b="0" i="0" u="none" strike="noStrike" cap="none">
                <a:solidFill>
                  <a:srgbClr val="1F497D"/>
                </a:solidFill>
                <a:latin typeface="Calibri"/>
                <a:ea typeface="Calibri"/>
                <a:cs typeface="Calibri"/>
                <a:sym typeface="Calibri"/>
              </a:rPr>
              <a:t> </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konverzácie</a:t>
            </a:r>
            <a:r>
              <a:rPr lang="cs" sz="2800" b="0" i="0" u="none" strike="noStrike" cap="none">
                <a:solidFill>
                  <a:srgbClr val="1F497D"/>
                </a:solidFill>
                <a:latin typeface="Calibri"/>
                <a:ea typeface="Calibri"/>
                <a:cs typeface="Calibri"/>
                <a:sym typeface="Calibri"/>
              </a:rPr>
              <a:t> </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kreslené seriály</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články</a:t>
            </a:r>
            <a:r>
              <a:rPr lang="cs" sz="2800" b="0" i="0" u="none" strike="noStrike" cap="none">
                <a:solidFill>
                  <a:srgbClr val="1F497D"/>
                </a:solidFill>
                <a:latin typeface="Calibri"/>
                <a:ea typeface="Calibri"/>
                <a:cs typeface="Calibri"/>
                <a:sym typeface="Calibri"/>
              </a:rPr>
              <a:t> / </a:t>
            </a:r>
            <a:r>
              <a:rPr lang="cs" sz="2800">
                <a:solidFill>
                  <a:srgbClr val="1F497D"/>
                </a:solidFill>
                <a:latin typeface="Calibri"/>
                <a:ea typeface="Calibri"/>
                <a:cs typeface="Calibri"/>
                <a:sym typeface="Calibri"/>
              </a:rPr>
              <a:t>rozhovory</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cvičenia</a:t>
            </a:r>
            <a:r>
              <a:rPr lang="cs" sz="2800" b="0" i="0" u="none" strike="noStrike" cap="none">
                <a:solidFill>
                  <a:srgbClr val="1F497D"/>
                </a:solidFill>
                <a:latin typeface="Calibri"/>
                <a:ea typeface="Calibri"/>
                <a:cs typeface="Calibri"/>
                <a:sym typeface="Calibri"/>
              </a:rPr>
              <a:t>, </a:t>
            </a:r>
            <a:r>
              <a:rPr lang="cs" sz="2800">
                <a:solidFill>
                  <a:srgbClr val="1F497D"/>
                </a:solidFill>
                <a:latin typeface="Calibri"/>
                <a:ea typeface="Calibri"/>
                <a:cs typeface="Calibri"/>
                <a:sym typeface="Calibri"/>
              </a:rPr>
              <a:t>hádanky/ hlavolamy</a:t>
            </a:r>
            <a:r>
              <a:rPr lang="cs" sz="2800" b="0" i="0" u="none" strike="noStrike" cap="none">
                <a:solidFill>
                  <a:srgbClr val="1F497D"/>
                </a:solidFill>
                <a:latin typeface="Calibri"/>
                <a:ea typeface="Calibri"/>
                <a:cs typeface="Calibri"/>
                <a:sym typeface="Calibri"/>
              </a:rPr>
              <a:t>, </a:t>
            </a:r>
            <a:r>
              <a:rPr lang="cs" sz="2800">
                <a:solidFill>
                  <a:srgbClr val="1F497D"/>
                </a:solidFill>
                <a:latin typeface="Calibri"/>
                <a:ea typeface="Calibri"/>
                <a:cs typeface="Calibri"/>
                <a:sym typeface="Calibri"/>
              </a:rPr>
              <a:t>hry</a:t>
            </a:r>
            <a:r>
              <a:rPr lang="cs" sz="2800" b="0" i="0" u="none" strike="noStrike" cap="none">
                <a:solidFill>
                  <a:srgbClr val="1F497D"/>
                </a:solidFill>
                <a:latin typeface="Calibri"/>
                <a:ea typeface="Calibri"/>
                <a:cs typeface="Calibri"/>
                <a:sym typeface="Calibri"/>
              </a:rPr>
              <a:t>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22" name="Google Shape;422;p56"/>
          <p:cNvSpPr txBox="1">
            <a:spLocks noGrp="1"/>
          </p:cNvSpPr>
          <p:nvPr>
            <p:ph type="body" idx="1"/>
          </p:nvPr>
        </p:nvSpPr>
        <p:spPr>
          <a:xfrm>
            <a:off x="299880" y="2804400"/>
            <a:ext cx="4266600" cy="2941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800"/>
              <a:buFont typeface="Calibri"/>
              <a:buNone/>
            </a:pPr>
            <a:r>
              <a:rPr lang="cs" sz="2800" b="1">
                <a:solidFill>
                  <a:srgbClr val="1F497D"/>
                </a:solidFill>
                <a:latin typeface="Calibri"/>
                <a:ea typeface="Calibri"/>
                <a:cs typeface="Calibri"/>
                <a:sym typeface="Calibri"/>
              </a:rPr>
              <a:t>EFEKTÍVNE ČÍTANIE</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jazyk</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témy</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obrázky</a:t>
            </a:r>
            <a:r>
              <a:rPr lang="cs" sz="2800" b="0" i="0" u="none" strike="noStrike" cap="none">
                <a:solidFill>
                  <a:srgbClr val="1F497D"/>
                </a:solidFill>
                <a:latin typeface="Calibri"/>
                <a:ea typeface="Calibri"/>
                <a:cs typeface="Calibri"/>
                <a:sym typeface="Calibri"/>
              </a:rPr>
              <a:t> &amp; </a:t>
            </a:r>
            <a:r>
              <a:rPr lang="cs" sz="2800">
                <a:solidFill>
                  <a:srgbClr val="1F497D"/>
                </a:solidFill>
                <a:latin typeface="Calibri"/>
                <a:ea typeface="Calibri"/>
                <a:cs typeface="Calibri"/>
                <a:sym typeface="Calibri"/>
              </a:rPr>
              <a:t>ilustrácie</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b="0" i="0" u="none" strike="noStrike" cap="none">
                <a:solidFill>
                  <a:srgbClr val="1F497D"/>
                </a:solidFill>
                <a:latin typeface="Calibri"/>
                <a:ea typeface="Calibri"/>
                <a:cs typeface="Calibri"/>
                <a:sym typeface="Calibri"/>
              </a:rPr>
              <a:t>4 </a:t>
            </a:r>
            <a:r>
              <a:rPr lang="cs" sz="2800">
                <a:solidFill>
                  <a:srgbClr val="1F497D"/>
                </a:solidFill>
                <a:latin typeface="Calibri"/>
                <a:ea typeface="Calibri"/>
                <a:cs typeface="Calibri"/>
                <a:sym typeface="Calibri"/>
              </a:rPr>
              <a:t>zručnosti</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precvičovanie</a:t>
            </a:r>
            <a:endParaRPr sz="28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1F497D"/>
              </a:buClr>
              <a:buSzPts val="2800"/>
              <a:buFont typeface="Noto Sans Symbols"/>
              <a:buChar char="▪"/>
            </a:pPr>
            <a:r>
              <a:rPr lang="cs" sz="2800">
                <a:solidFill>
                  <a:srgbClr val="1F497D"/>
                </a:solidFill>
                <a:latin typeface="Calibri"/>
                <a:ea typeface="Calibri"/>
                <a:cs typeface="Calibri"/>
                <a:sym typeface="Calibri"/>
              </a:rPr>
              <a:t>literatúra</a:t>
            </a:r>
            <a:r>
              <a:rPr lang="cs" sz="2800" b="0" i="0" u="none" strike="noStrike" cap="none">
                <a:solidFill>
                  <a:srgbClr val="1F497D"/>
                </a:solidFill>
                <a:latin typeface="Calibri"/>
                <a:ea typeface="Calibri"/>
                <a:cs typeface="Calibri"/>
                <a:sym typeface="Calibri"/>
              </a:rPr>
              <a:t> &amp; </a:t>
            </a:r>
            <a:r>
              <a:rPr lang="cs" sz="2800">
                <a:solidFill>
                  <a:srgbClr val="1F497D"/>
                </a:solidFill>
                <a:latin typeface="Calibri"/>
                <a:ea typeface="Calibri"/>
                <a:cs typeface="Calibri"/>
                <a:sym typeface="Calibri"/>
              </a:rPr>
              <a:t>komiksy</a:t>
            </a:r>
            <a:endParaRPr sz="28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7"/>
          <p:cNvSpPr/>
          <p:nvPr/>
        </p:nvSpPr>
        <p:spPr>
          <a:xfrm>
            <a:off x="468720" y="588600"/>
            <a:ext cx="8206500" cy="183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497D"/>
              </a:buClr>
              <a:buSzPts val="3200"/>
              <a:buFont typeface="Calibri"/>
              <a:buNone/>
            </a:pPr>
            <a:r>
              <a:rPr lang="cs" sz="3200" b="1" i="0" u="none" strike="noStrike" cap="none">
                <a:solidFill>
                  <a:srgbClr val="1F497D"/>
                </a:solidFill>
                <a:latin typeface="Calibri"/>
                <a:ea typeface="Calibri"/>
                <a:cs typeface="Calibri"/>
                <a:sym typeface="Calibri"/>
              </a:rPr>
              <a:t>COOLER WAYS TO TRAVEL </a:t>
            </a:r>
            <a:endParaRPr sz="3200" b="0" i="0" u="none" strike="noStrike" cap="none">
              <a:latin typeface="Arial"/>
              <a:ea typeface="Arial"/>
              <a:cs typeface="Arial"/>
              <a:sym typeface="Arial"/>
            </a:endParaRPr>
          </a:p>
          <a:p>
            <a:pPr marL="0" marR="0" lvl="0" indent="0" algn="l" rtl="0">
              <a:lnSpc>
                <a:spcPct val="100000"/>
              </a:lnSpc>
              <a:spcBef>
                <a:spcPts val="0"/>
              </a:spcBef>
              <a:spcAft>
                <a:spcPts val="0"/>
              </a:spcAft>
              <a:buClr>
                <a:srgbClr val="1F497D"/>
              </a:buClr>
              <a:buSzPts val="2000"/>
              <a:buFont typeface="Calibri"/>
              <a:buNone/>
            </a:pPr>
            <a:r>
              <a:rPr lang="cs" sz="2000" b="0" i="0" u="none" strike="noStrike" cap="none">
                <a:solidFill>
                  <a:srgbClr val="1F497D"/>
                </a:solidFill>
                <a:latin typeface="Calibri"/>
                <a:ea typeface="Calibri"/>
                <a:cs typeface="Calibri"/>
                <a:sym typeface="Calibri"/>
              </a:rPr>
              <a:t>(</a:t>
            </a:r>
            <a:r>
              <a:rPr lang="cs" sz="2000">
                <a:solidFill>
                  <a:srgbClr val="1F497D"/>
                </a:solidFill>
                <a:latin typeface="Calibri"/>
                <a:ea typeface="Calibri"/>
                <a:cs typeface="Calibri"/>
                <a:sym typeface="Calibri"/>
              </a:rPr>
              <a:t>máj </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jún</a:t>
            </a:r>
            <a:r>
              <a:rPr lang="cs" sz="2000" b="0" i="0" u="none" strike="noStrike" cap="none">
                <a:solidFill>
                  <a:srgbClr val="1F497D"/>
                </a:solidFill>
                <a:latin typeface="Calibri"/>
                <a:ea typeface="Calibri"/>
                <a:cs typeface="Calibri"/>
                <a:sym typeface="Calibri"/>
              </a:rPr>
              <a:t> 2023, </a:t>
            </a:r>
            <a:r>
              <a:rPr lang="cs" sz="2000">
                <a:solidFill>
                  <a:srgbClr val="1F497D"/>
                </a:solidFill>
                <a:latin typeface="Calibri"/>
                <a:ea typeface="Calibri"/>
                <a:cs typeface="Calibri"/>
                <a:sym typeface="Calibri"/>
              </a:rPr>
              <a:t>str</a:t>
            </a:r>
            <a:r>
              <a:rPr lang="cs" sz="2000" b="0" i="0" u="none" strike="noStrike" cap="none">
                <a:solidFill>
                  <a:srgbClr val="1F497D"/>
                </a:solidFill>
                <a:latin typeface="Calibri"/>
                <a:ea typeface="Calibri"/>
                <a:cs typeface="Calibri"/>
                <a:sym typeface="Calibri"/>
              </a:rPr>
              <a:t>. 6-7)</a:t>
            </a:r>
            <a:endParaRPr sz="2000" b="0" i="0" u="none" strike="noStrike" cap="none">
              <a:latin typeface="Arial"/>
              <a:ea typeface="Arial"/>
              <a:cs typeface="Arial"/>
              <a:sym typeface="Arial"/>
            </a:endParaRPr>
          </a:p>
        </p:txBody>
      </p:sp>
      <p:pic>
        <p:nvPicPr>
          <p:cNvPr id="429" name="Google Shape;429;p57"/>
          <p:cNvPicPr preferRelativeResize="0"/>
          <p:nvPr/>
        </p:nvPicPr>
        <p:blipFill rotWithShape="1">
          <a:blip r:embed="rId3">
            <a:alphaModFix/>
          </a:blip>
          <a:srcRect/>
          <a:stretch/>
        </p:blipFill>
        <p:spPr>
          <a:xfrm rot="579000">
            <a:off x="1295640" y="2173320"/>
            <a:ext cx="2742121" cy="3877919"/>
          </a:xfrm>
          <a:prstGeom prst="rect">
            <a:avLst/>
          </a:prstGeom>
          <a:noFill/>
          <a:ln>
            <a:noFill/>
          </a:ln>
        </p:spPr>
      </p:pic>
      <p:pic>
        <p:nvPicPr>
          <p:cNvPr id="430" name="Google Shape;430;p57"/>
          <p:cNvPicPr preferRelativeResize="0"/>
          <p:nvPr/>
        </p:nvPicPr>
        <p:blipFill rotWithShape="1">
          <a:blip r:embed="rId4">
            <a:alphaModFix/>
          </a:blip>
          <a:srcRect/>
          <a:stretch/>
        </p:blipFill>
        <p:spPr>
          <a:xfrm rot="544200">
            <a:off x="4267080" y="2163960"/>
            <a:ext cx="2742120" cy="387792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8"/>
          <p:cNvSpPr txBox="1">
            <a:spLocks noGrp="1"/>
          </p:cNvSpPr>
          <p:nvPr>
            <p:ph type="body" idx="1"/>
          </p:nvPr>
        </p:nvSpPr>
        <p:spPr>
          <a:xfrm>
            <a:off x="457200" y="2209680"/>
            <a:ext cx="4015500" cy="3371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37" name="Google Shape;437;p58"/>
          <p:cNvSpPr txBox="1">
            <a:spLocks noGrp="1"/>
          </p:cNvSpPr>
          <p:nvPr>
            <p:ph type="body" idx="1"/>
          </p:nvPr>
        </p:nvSpPr>
        <p:spPr>
          <a:xfrm>
            <a:off x="4674240" y="2286000"/>
            <a:ext cx="4015500" cy="4114500"/>
          </a:xfrm>
          <a:prstGeom prst="rect">
            <a:avLst/>
          </a:prstGeom>
          <a:noFill/>
          <a:ln>
            <a:noFill/>
          </a:ln>
        </p:spPr>
        <p:txBody>
          <a:bodyPr spcFirstLastPara="1" wrap="square" lIns="0" tIns="0" rIns="0" bIns="0" anchor="t" anchorCtr="0">
            <a:noAutofit/>
          </a:bodyPr>
          <a:lstStyle/>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rozhádzaná veta</a:t>
            </a:r>
            <a:r>
              <a:rPr lang="cs" sz="2400" b="0" i="0" u="none" strike="noStrike" cap="none">
                <a:solidFill>
                  <a:srgbClr val="1F497D"/>
                </a:solidFill>
                <a:latin typeface="Calibri"/>
                <a:ea typeface="Calibri"/>
                <a:cs typeface="Calibri"/>
                <a:sym typeface="Calibri"/>
              </a:rPr>
              <a:t>: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F497D"/>
              </a:buClr>
              <a:buSzPts val="2400"/>
              <a:buFont typeface="Calibri"/>
              <a:buNone/>
            </a:pPr>
            <a:r>
              <a:rPr lang="cs" sz="2400" b="0" i="1" u="none" strike="noStrike" cap="none">
                <a:solidFill>
                  <a:srgbClr val="1F497D"/>
                </a:solidFill>
                <a:latin typeface="Calibri"/>
                <a:ea typeface="Calibri"/>
                <a:cs typeface="Calibri"/>
                <a:sym typeface="Calibri"/>
              </a:rPr>
              <a:t>    place-to-fast-to-is-from-maglev-get-very-place</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dve pravdy</a:t>
            </a:r>
            <a:r>
              <a:rPr lang="cs" sz="2400" b="1" i="0" u="none" strike="noStrike" cap="none">
                <a:solidFill>
                  <a:srgbClr val="1F497D"/>
                </a:solidFill>
                <a:latin typeface="Calibri"/>
                <a:ea typeface="Calibri"/>
                <a:cs typeface="Calibri"/>
                <a:sym typeface="Calibri"/>
              </a:rPr>
              <a:t> a </a:t>
            </a:r>
            <a:r>
              <a:rPr lang="cs" sz="2400" b="1">
                <a:solidFill>
                  <a:srgbClr val="1F497D"/>
                </a:solidFill>
                <a:latin typeface="Calibri"/>
                <a:ea typeface="Calibri"/>
                <a:cs typeface="Calibri"/>
                <a:sym typeface="Calibri"/>
              </a:rPr>
              <a:t>lož</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tri spoločné veci</a:t>
            </a:r>
            <a:r>
              <a:rPr lang="cs" sz="2400" b="1" i="0" u="none" strike="noStrike" cap="none">
                <a:solidFill>
                  <a:srgbClr val="1F497D"/>
                </a:solidFill>
                <a:latin typeface="Calibri"/>
                <a:ea typeface="Calibri"/>
                <a:cs typeface="Calibri"/>
                <a:sym typeface="Calibri"/>
              </a:rPr>
              <a:t>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w</a:t>
            </a:r>
            <a:r>
              <a:rPr lang="cs" sz="2400" b="1" i="0" u="none" strike="noStrike" cap="none">
                <a:solidFill>
                  <a:srgbClr val="1F497D"/>
                </a:solidFill>
                <a:latin typeface="Calibri"/>
                <a:ea typeface="Calibri"/>
                <a:cs typeface="Calibri"/>
                <a:sym typeface="Calibri"/>
              </a:rPr>
              <a:t>hose?</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38" name="Google Shape;438;p58"/>
          <p:cNvSpPr txBox="1">
            <a:spLocks noGrp="1"/>
          </p:cNvSpPr>
          <p:nvPr>
            <p:ph type="title"/>
          </p:nvPr>
        </p:nvSpPr>
        <p:spPr>
          <a:xfrm>
            <a:off x="457200" y="1036800"/>
            <a:ext cx="8206500" cy="10182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strike="noStrike">
                <a:solidFill>
                  <a:srgbClr val="1F497D"/>
                </a:solidFill>
                <a:latin typeface="Calibri"/>
                <a:ea typeface="Calibri"/>
                <a:cs typeface="Calibri"/>
                <a:sym typeface="Calibri"/>
              </a:rPr>
              <a:t>PRE-READING = WARM-UP  </a:t>
            </a:r>
            <a:endParaRPr sz="3200" b="0" strike="noStrike">
              <a:solidFill>
                <a:srgbClr val="000000"/>
              </a:solidFill>
              <a:latin typeface="Arial"/>
              <a:ea typeface="Arial"/>
              <a:cs typeface="Arial"/>
              <a:sym typeface="Arial"/>
            </a:endParaRPr>
          </a:p>
        </p:txBody>
      </p:sp>
      <p:sp>
        <p:nvSpPr>
          <p:cNvPr id="439" name="Google Shape;439;p58"/>
          <p:cNvSpPr/>
          <p:nvPr/>
        </p:nvSpPr>
        <p:spPr>
          <a:xfrm>
            <a:off x="439560" y="1800720"/>
            <a:ext cx="837600" cy="455400"/>
          </a:xfrm>
          <a:prstGeom prst="rect">
            <a:avLst/>
          </a:prstGeom>
          <a:solidFill>
            <a:srgbClr val="FF0000"/>
          </a:solid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cs" sz="2400" b="1" i="0" u="none" strike="noStrike" cap="none">
                <a:solidFill>
                  <a:srgbClr val="FFFFFF"/>
                </a:solidFill>
                <a:latin typeface="Calibri"/>
                <a:ea typeface="Calibri"/>
                <a:cs typeface="Calibri"/>
                <a:sym typeface="Calibri"/>
              </a:rPr>
              <a:t>TASK</a:t>
            </a:r>
            <a:endParaRPr sz="2400" b="0" i="0" u="none" strike="noStrike" cap="none">
              <a:latin typeface="Arial"/>
              <a:ea typeface="Arial"/>
              <a:cs typeface="Arial"/>
              <a:sym typeface="Arial"/>
            </a:endParaRPr>
          </a:p>
        </p:txBody>
      </p:sp>
      <p:sp>
        <p:nvSpPr>
          <p:cNvPr id="440" name="Google Shape;440;p58"/>
          <p:cNvSpPr/>
          <p:nvPr/>
        </p:nvSpPr>
        <p:spPr>
          <a:xfrm>
            <a:off x="457200" y="2262600"/>
            <a:ext cx="4114500" cy="3747300"/>
          </a:xfrm>
          <a:prstGeom prst="rect">
            <a:avLst/>
          </a:prstGeom>
          <a:noFill/>
          <a:ln>
            <a:noFill/>
          </a:ln>
        </p:spPr>
        <p:txBody>
          <a:bodyPr spcFirstLastPara="1" wrap="square" lIns="90000" tIns="45000" rIns="90000" bIns="45000" anchor="t" anchorCtr="0">
            <a:noAutofit/>
          </a:bodyPr>
          <a:lstStyle/>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slovná zásoba k téme</a:t>
            </a:r>
            <a:r>
              <a:rPr lang="cs" sz="2400" b="0" i="0" u="none" strike="noStrike" cap="none">
                <a:solidFill>
                  <a:srgbClr val="1F497D"/>
                </a:solidFill>
                <a:latin typeface="Calibri"/>
                <a:ea typeface="Calibri"/>
                <a:cs typeface="Calibri"/>
                <a:sym typeface="Calibri"/>
              </a:rPr>
              <a:t>:  </a:t>
            </a:r>
            <a:endParaRPr sz="2400" b="0" i="0" u="none" strike="noStrike" cap="none">
              <a:solidFill>
                <a:srgbClr val="1F497D"/>
              </a:solidFill>
              <a:latin typeface="Calibri"/>
              <a:ea typeface="Calibri"/>
              <a:cs typeface="Calibri"/>
              <a:sym typeface="Calibri"/>
            </a:endParaRPr>
          </a:p>
          <a:p>
            <a:pPr marL="457200" marR="0" lvl="0" indent="0" algn="l" rtl="0">
              <a:lnSpc>
                <a:spcPct val="100000"/>
              </a:lnSpc>
              <a:spcBef>
                <a:spcPts val="0"/>
              </a:spcBef>
              <a:spcAft>
                <a:spcPts val="0"/>
              </a:spcAft>
              <a:buNone/>
            </a:pPr>
            <a:r>
              <a:rPr lang="cs" sz="2400">
                <a:solidFill>
                  <a:srgbClr val="1F497D"/>
                </a:solidFill>
                <a:latin typeface="Calibri"/>
                <a:ea typeface="Calibri"/>
                <a:cs typeface="Calibri"/>
                <a:sym typeface="Calibri"/>
              </a:rPr>
              <a:t>zoznam</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akronym</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kľúčové slová</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spájanie obrázkov so slovami</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výber správnych slov</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slovné asociácie</a:t>
            </a:r>
            <a:endParaRPr sz="2400" b="0" i="0" u="none" strike="noStrike" cap="none">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b="1">
                <a:solidFill>
                  <a:srgbClr val="1F497D"/>
                </a:solidFill>
                <a:latin typeface="Calibri"/>
                <a:ea typeface="Calibri"/>
                <a:cs typeface="Calibri"/>
                <a:sym typeface="Calibri"/>
              </a:rPr>
              <a:t>otázka</a:t>
            </a:r>
            <a:r>
              <a:rPr lang="cs" sz="2400" b="0" i="0" u="none" strike="noStrike" cap="none">
                <a:solidFill>
                  <a:srgbClr val="1F497D"/>
                </a:solidFill>
                <a:latin typeface="Calibri"/>
                <a:ea typeface="Calibri"/>
                <a:cs typeface="Calibri"/>
                <a:sym typeface="Calibri"/>
              </a:rPr>
              <a:t>: </a:t>
            </a:r>
            <a:endParaRPr sz="2400" b="0" i="0" u="none" strike="noStrike" cap="none">
              <a:latin typeface="Arial"/>
              <a:ea typeface="Arial"/>
              <a:cs typeface="Arial"/>
              <a:sym typeface="Arial"/>
            </a:endParaRPr>
          </a:p>
          <a:p>
            <a:pPr marL="457200" marR="0" lvl="0" indent="0" algn="l" rtl="0">
              <a:lnSpc>
                <a:spcPct val="100000"/>
              </a:lnSpc>
              <a:spcBef>
                <a:spcPts val="0"/>
              </a:spcBef>
              <a:spcAft>
                <a:spcPts val="0"/>
              </a:spcAft>
              <a:buClr>
                <a:srgbClr val="1F497D"/>
              </a:buClr>
              <a:buSzPts val="2400"/>
              <a:buFont typeface="Calibri"/>
              <a:buNone/>
            </a:pPr>
            <a:r>
              <a:rPr lang="cs" sz="2400" b="0" i="1" u="none" strike="noStrike" cap="none">
                <a:solidFill>
                  <a:srgbClr val="1F497D"/>
                </a:solidFill>
                <a:latin typeface="Calibri"/>
                <a:ea typeface="Calibri"/>
                <a:cs typeface="Calibri"/>
                <a:sym typeface="Calibri"/>
              </a:rPr>
              <a:t>What is maglev?</a:t>
            </a:r>
            <a:endParaRPr sz="2400" b="0" i="0" u="none" strike="noStrike" cap="none">
              <a:latin typeface="Arial"/>
              <a:ea typeface="Arial"/>
              <a:cs typeface="Arial"/>
              <a:sym typeface="Arial"/>
            </a:endParaRPr>
          </a:p>
          <a:p>
            <a:pPr marL="457200" marR="0" lvl="0" indent="0" algn="l" rtl="0">
              <a:lnSpc>
                <a:spcPct val="100000"/>
              </a:lnSpc>
              <a:spcBef>
                <a:spcPts val="0"/>
              </a:spcBef>
              <a:spcAft>
                <a:spcPts val="0"/>
              </a:spcAft>
              <a:buClr>
                <a:srgbClr val="1F497D"/>
              </a:buClr>
              <a:buSzPts val="2400"/>
              <a:buFont typeface="Calibri"/>
              <a:buNone/>
            </a:pPr>
            <a:r>
              <a:rPr lang="cs" sz="2400" b="0" i="1" u="none" strike="noStrike" cap="none">
                <a:solidFill>
                  <a:srgbClr val="1F497D"/>
                </a:solidFill>
                <a:latin typeface="Calibri"/>
                <a:ea typeface="Calibri"/>
                <a:cs typeface="Calibri"/>
                <a:sym typeface="Calibri"/>
              </a:rPr>
              <a:t>How do you travel to school?</a:t>
            </a:r>
            <a:endParaRPr sz="2400" b="0" i="0" u="none" strike="noStrike" cap="none">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9"/>
          <p:cNvSpPr txBox="1">
            <a:spLocks noGrp="1"/>
          </p:cNvSpPr>
          <p:nvPr>
            <p:ph type="title"/>
          </p:nvPr>
        </p:nvSpPr>
        <p:spPr>
          <a:xfrm>
            <a:off x="380880" y="914400"/>
            <a:ext cx="8206500" cy="1142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strike="noStrike">
                <a:solidFill>
                  <a:srgbClr val="1F497D"/>
                </a:solidFill>
                <a:latin typeface="Calibri"/>
                <a:ea typeface="Calibri"/>
                <a:cs typeface="Calibri"/>
                <a:sym typeface="Calibri"/>
              </a:rPr>
              <a:t>READING</a:t>
            </a:r>
            <a:endParaRPr sz="3200" b="0" strike="noStrike">
              <a:solidFill>
                <a:srgbClr val="000000"/>
              </a:solidFill>
              <a:latin typeface="Arial"/>
              <a:ea typeface="Arial"/>
              <a:cs typeface="Arial"/>
              <a:sym typeface="Arial"/>
            </a:endParaRPr>
          </a:p>
        </p:txBody>
      </p:sp>
      <p:sp>
        <p:nvSpPr>
          <p:cNvPr id="447" name="Google Shape;447;p59"/>
          <p:cNvSpPr txBox="1">
            <a:spLocks noGrp="1"/>
          </p:cNvSpPr>
          <p:nvPr>
            <p:ph type="body" idx="1"/>
          </p:nvPr>
        </p:nvSpPr>
        <p:spPr>
          <a:xfrm>
            <a:off x="457200" y="2286000"/>
            <a:ext cx="4015500" cy="3295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Rôzne stratégie čítania</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F497D"/>
              </a:buClr>
              <a:buSzPts val="2400"/>
              <a:buFont typeface="Calibri"/>
              <a:buNone/>
            </a:pPr>
            <a:r>
              <a:rPr lang="cs" sz="2400" b="0" i="0" u="none" strike="noStrike" cap="none">
                <a:solidFill>
                  <a:srgbClr val="1F497D"/>
                </a:solidFill>
                <a:latin typeface="Calibri"/>
                <a:ea typeface="Calibri"/>
                <a:cs typeface="Calibri"/>
                <a:sym typeface="Calibri"/>
              </a:rPr>
              <a:t>(</a:t>
            </a:r>
            <a:r>
              <a:rPr lang="cs" sz="2400">
                <a:solidFill>
                  <a:srgbClr val="1F497D"/>
                </a:solidFill>
                <a:latin typeface="Calibri"/>
                <a:ea typeface="Calibri"/>
                <a:cs typeface="Calibri"/>
                <a:sym typeface="Calibri"/>
              </a:rPr>
              <a:t>letmé čítanie</a:t>
            </a:r>
            <a:r>
              <a:rPr lang="cs" sz="2400" b="0" i="0" u="none" strike="noStrike" cap="none">
                <a:solidFill>
                  <a:srgbClr val="1F497D"/>
                </a:solidFill>
                <a:latin typeface="Calibri"/>
                <a:ea typeface="Calibri"/>
                <a:cs typeface="Calibri"/>
                <a:sym typeface="Calibri"/>
              </a:rPr>
              <a:t>  x  </a:t>
            </a:r>
            <a:r>
              <a:rPr lang="cs" sz="2400">
                <a:solidFill>
                  <a:srgbClr val="1F497D"/>
                </a:solidFill>
                <a:latin typeface="Calibri"/>
                <a:ea typeface="Calibri"/>
                <a:cs typeface="Calibri"/>
                <a:sym typeface="Calibri"/>
              </a:rPr>
              <a:t>čítanie pre detail</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celá trieda</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v pároch</a:t>
            </a:r>
            <a:r>
              <a:rPr lang="cs" sz="2400" b="0" i="0" u="none" strike="noStrike" cap="none">
                <a:solidFill>
                  <a:srgbClr val="1F497D"/>
                </a:solidFill>
                <a:latin typeface="Calibri"/>
                <a:ea typeface="Calibri"/>
                <a:cs typeface="Calibri"/>
                <a:sym typeface="Calibri"/>
              </a:rPr>
              <a:t>,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F497D"/>
              </a:buClr>
              <a:buSzPts val="2400"/>
              <a:buFont typeface="Calibri"/>
              <a:buNone/>
            </a:pPr>
            <a:r>
              <a:rPr lang="cs" sz="2400">
                <a:solidFill>
                  <a:srgbClr val="1F497D"/>
                </a:solidFill>
                <a:latin typeface="Calibri"/>
                <a:ea typeface="Calibri"/>
                <a:cs typeface="Calibri"/>
                <a:sym typeface="Calibri"/>
              </a:rPr>
              <a:t>v skupinách</a:t>
            </a:r>
            <a:r>
              <a:rPr lang="cs" sz="2400" b="0" i="0" u="none" strike="noStrike" cap="none">
                <a:solidFill>
                  <a:srgbClr val="1F497D"/>
                </a:solidFill>
                <a:latin typeface="Calibri"/>
                <a:ea typeface="Calibri"/>
                <a:cs typeface="Calibri"/>
                <a:sym typeface="Calibri"/>
              </a:rPr>
              <a:t> = ,,</a:t>
            </a:r>
            <a:r>
              <a:rPr lang="cs" sz="2400">
                <a:solidFill>
                  <a:srgbClr val="1F497D"/>
                </a:solidFill>
                <a:latin typeface="Calibri"/>
                <a:ea typeface="Calibri"/>
                <a:cs typeface="Calibri"/>
                <a:sym typeface="Calibri"/>
              </a:rPr>
              <a:t>na preskáčku”</a:t>
            </a:r>
            <a:r>
              <a:rPr lang="cs" sz="2400" b="0" i="0" u="none" strike="noStrike" cap="none">
                <a:solidFill>
                  <a:srgbClr val="1F497D"/>
                </a:solidFill>
                <a:latin typeface="Calibri"/>
                <a:ea typeface="Calibri"/>
                <a:cs typeface="Calibri"/>
                <a:sym typeface="Calibri"/>
              </a:rPr>
              <a:t>)</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Calibri"/>
              <a:buNone/>
            </a:pPr>
            <a:r>
              <a:rPr lang="cs" sz="1800" b="0" i="0" u="none" strike="noStrike" cap="none">
                <a:latin typeface="Calibri"/>
                <a:ea typeface="Calibri"/>
                <a:cs typeface="Calibri"/>
                <a:sym typeface="Calibri"/>
              </a:rPr>
              <a:t> </a:t>
            </a:r>
            <a:endParaRPr sz="1800" b="0" i="0" u="none" strike="noStrike" cap="none">
              <a:solidFill>
                <a:srgbClr val="000000"/>
              </a:solidFill>
              <a:latin typeface="Arial"/>
              <a:ea typeface="Arial"/>
              <a:cs typeface="Arial"/>
              <a:sym typeface="Arial"/>
            </a:endParaRPr>
          </a:p>
        </p:txBody>
      </p:sp>
      <p:sp>
        <p:nvSpPr>
          <p:cNvPr id="448" name="Google Shape;448;p59"/>
          <p:cNvSpPr txBox="1">
            <a:spLocks noGrp="1"/>
          </p:cNvSpPr>
          <p:nvPr>
            <p:ph type="body" idx="1"/>
          </p:nvPr>
        </p:nvSpPr>
        <p:spPr>
          <a:xfrm>
            <a:off x="4648325" y="2286000"/>
            <a:ext cx="4126200" cy="380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Rôzne aktivity spojené s čítaním</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otázky na porozumenie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výber z viacerých možností</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b="0" i="0" u="none" strike="noStrike" cap="none">
                <a:solidFill>
                  <a:srgbClr val="1F497D"/>
                </a:solidFill>
                <a:latin typeface="Calibri"/>
                <a:ea typeface="Calibri"/>
                <a:cs typeface="Calibri"/>
                <a:sym typeface="Calibri"/>
              </a:rPr>
              <a:t>True-False statements</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spájanie začiatkov a koncov viet</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dopĺňanie chýbajúcich údajov</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oprava chýb</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vety do správneho poradia</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cvičenia na slovnú zásobu</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49" name="Google Shape;449;p59"/>
          <p:cNvSpPr/>
          <p:nvPr/>
        </p:nvSpPr>
        <p:spPr>
          <a:xfrm>
            <a:off x="8094225" y="6014750"/>
            <a:ext cx="837600" cy="455400"/>
          </a:xfrm>
          <a:prstGeom prst="rect">
            <a:avLst/>
          </a:prstGeom>
          <a:solidFill>
            <a:srgbClr val="FF0000"/>
          </a:solid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cs" sz="2400" b="1" i="0" u="none" strike="noStrike" cap="none">
                <a:solidFill>
                  <a:srgbClr val="FFFFFF"/>
                </a:solidFill>
                <a:latin typeface="Calibri"/>
                <a:ea typeface="Calibri"/>
                <a:cs typeface="Calibri"/>
                <a:sym typeface="Calibri"/>
              </a:rPr>
              <a:t>TASK</a:t>
            </a:r>
            <a:endParaRPr sz="2400" b="0" i="0" u="none" strike="noStrike" cap="none">
              <a:latin typeface="Arial"/>
              <a:ea typeface="Arial"/>
              <a:cs typeface="Arial"/>
              <a:sym typeface="Arial"/>
            </a:endParaRPr>
          </a:p>
        </p:txBody>
      </p:sp>
      <p:sp>
        <p:nvSpPr>
          <p:cNvPr id="450" name="Google Shape;450;p59"/>
          <p:cNvSpPr/>
          <p:nvPr/>
        </p:nvSpPr>
        <p:spPr>
          <a:xfrm>
            <a:off x="457200" y="3964680"/>
            <a:ext cx="837600" cy="455400"/>
          </a:xfrm>
          <a:prstGeom prst="rect">
            <a:avLst/>
          </a:prstGeom>
          <a:solidFill>
            <a:srgbClr val="FF0000"/>
          </a:solid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cs" sz="2400" b="1" i="0" u="none" strike="noStrike" cap="none">
                <a:solidFill>
                  <a:srgbClr val="FFFFFF"/>
                </a:solidFill>
                <a:latin typeface="Calibri"/>
                <a:ea typeface="Calibri"/>
                <a:cs typeface="Calibri"/>
                <a:sym typeface="Calibri"/>
              </a:rPr>
              <a:t>TASK</a:t>
            </a:r>
            <a:endParaRPr sz="2400" b="0" i="0" u="none" strike="noStrike" cap="none">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0"/>
          <p:cNvSpPr txBox="1">
            <a:spLocks noGrp="1"/>
          </p:cNvSpPr>
          <p:nvPr>
            <p:ph type="title"/>
          </p:nvPr>
        </p:nvSpPr>
        <p:spPr>
          <a:xfrm>
            <a:off x="533520" y="838080"/>
            <a:ext cx="8206500" cy="1142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strike="noStrike">
                <a:solidFill>
                  <a:srgbClr val="1F497D"/>
                </a:solidFill>
                <a:latin typeface="Calibri"/>
                <a:ea typeface="Calibri"/>
                <a:cs typeface="Calibri"/>
                <a:sym typeface="Calibri"/>
              </a:rPr>
              <a:t>POST-READING</a:t>
            </a:r>
            <a:endParaRPr sz="3200" b="0" strike="noStrike">
              <a:solidFill>
                <a:srgbClr val="000000"/>
              </a:solidFill>
              <a:latin typeface="Arial"/>
              <a:ea typeface="Arial"/>
              <a:cs typeface="Arial"/>
              <a:sym typeface="Arial"/>
            </a:endParaRPr>
          </a:p>
        </p:txBody>
      </p:sp>
      <p:sp>
        <p:nvSpPr>
          <p:cNvPr id="457" name="Google Shape;457;p60"/>
          <p:cNvSpPr txBox="1">
            <a:spLocks noGrp="1"/>
          </p:cNvSpPr>
          <p:nvPr>
            <p:ph type="body" idx="1"/>
          </p:nvPr>
        </p:nvSpPr>
        <p:spPr>
          <a:xfrm>
            <a:off x="457200" y="2057400"/>
            <a:ext cx="4015500" cy="3505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ROZPRÁVANIE</a:t>
            </a:r>
            <a:endParaRPr sz="2400" b="0" i="0" u="none" strike="noStrike" cap="none">
              <a:solidFill>
                <a:srgbClr val="000000"/>
              </a:solidFill>
              <a:latin typeface="Arial"/>
              <a:ea typeface="Arial"/>
              <a:cs typeface="Arial"/>
              <a:sym typeface="Arial"/>
            </a:endParaRPr>
          </a:p>
          <a:p>
            <a:pPr marL="343080" marR="0" lvl="0" indent="-343080" algn="l" rtl="0">
              <a:lnSpc>
                <a:spcPct val="15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p</a:t>
            </a:r>
            <a:r>
              <a:rPr lang="cs" sz="2400" b="0" i="0" u="none" strike="noStrike" cap="none">
                <a:solidFill>
                  <a:srgbClr val="1F497D"/>
                </a:solidFill>
                <a:latin typeface="Calibri"/>
                <a:ea typeface="Calibri"/>
                <a:cs typeface="Calibri"/>
                <a:sym typeface="Calibri"/>
              </a:rPr>
              <a:t>robl</a:t>
            </a:r>
            <a:r>
              <a:rPr lang="cs" sz="2400">
                <a:solidFill>
                  <a:srgbClr val="1F497D"/>
                </a:solidFill>
                <a:latin typeface="Calibri"/>
                <a:ea typeface="Calibri"/>
                <a:cs typeface="Calibri"/>
                <a:sym typeface="Calibri"/>
              </a:rPr>
              <a:t>émy</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Aktivity k čítaniu </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otázky na porozumenie</a:t>
            </a:r>
            <a:r>
              <a:rPr lang="cs" sz="2400" b="0" i="0" u="none" strike="noStrike" cap="none">
                <a:solidFill>
                  <a:srgbClr val="1F497D"/>
                </a:solidFill>
                <a:latin typeface="Calibri"/>
                <a:ea typeface="Calibri"/>
                <a:cs typeface="Calibri"/>
                <a:sym typeface="Calibri"/>
              </a:rPr>
              <a:t> (CLASS CHAT) </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ankety/ prieskumy</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p</a:t>
            </a:r>
            <a:r>
              <a:rPr lang="cs" sz="2400" b="0" i="0" u="none" strike="noStrike" cap="none">
                <a:solidFill>
                  <a:srgbClr val="1F497D"/>
                </a:solidFill>
                <a:latin typeface="Calibri"/>
                <a:ea typeface="Calibri"/>
                <a:cs typeface="Calibri"/>
                <a:sym typeface="Calibri"/>
              </a:rPr>
              <a:t>re</a:t>
            </a:r>
            <a:r>
              <a:rPr lang="cs" sz="2400">
                <a:solidFill>
                  <a:srgbClr val="1F497D"/>
                </a:solidFill>
                <a:latin typeface="Calibri"/>
                <a:ea typeface="Calibri"/>
                <a:cs typeface="Calibri"/>
                <a:sym typeface="Calibri"/>
              </a:rPr>
              <a:t>zentácie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dialógy hraním úloh</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kreslené príbehy</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rozhovory</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58" name="Google Shape;458;p60"/>
          <p:cNvSpPr txBox="1">
            <a:spLocks noGrp="1"/>
          </p:cNvSpPr>
          <p:nvPr>
            <p:ph type="body" idx="1"/>
          </p:nvPr>
        </p:nvSpPr>
        <p:spPr>
          <a:xfrm>
            <a:off x="4648325" y="2133725"/>
            <a:ext cx="4015500" cy="3429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POČÚVANIE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dopĺňanie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oprava chýb</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výber z možností</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spájanie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PIESNE</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F497D"/>
              </a:buClr>
              <a:buSzPts val="2400"/>
              <a:buFont typeface="Calibri"/>
              <a:buNone/>
            </a:pPr>
            <a:endParaRPr sz="2400" b="1">
              <a:solidFill>
                <a:srgbClr val="1F497D"/>
              </a:solidFill>
              <a:latin typeface="Calibri"/>
              <a:ea typeface="Calibri"/>
              <a:cs typeface="Calibri"/>
              <a:sym typeface="Calibri"/>
            </a:endParaRPr>
          </a:p>
          <a:p>
            <a:pPr marL="0" marR="0" lvl="0" indent="0" algn="l" rtl="0">
              <a:lnSpc>
                <a:spcPct val="100000"/>
              </a:lnSpc>
              <a:spcBef>
                <a:spcPts val="0"/>
              </a:spcBef>
              <a:spcAft>
                <a:spcPts val="0"/>
              </a:spcAft>
              <a:buClr>
                <a:srgbClr val="1F497D"/>
              </a:buClr>
              <a:buSzPts val="2400"/>
              <a:buFont typeface="Calibri"/>
              <a:buNone/>
            </a:pPr>
            <a:r>
              <a:rPr lang="cs" sz="2400" b="1">
                <a:solidFill>
                  <a:srgbClr val="1F497D"/>
                </a:solidFill>
                <a:latin typeface="Calibri"/>
                <a:ea typeface="Calibri"/>
                <a:cs typeface="Calibri"/>
                <a:sym typeface="Calibri"/>
              </a:rPr>
              <a:t>HÁDANKY/ HLAVOLAMY</a:t>
            </a:r>
            <a:r>
              <a:rPr lang="cs" sz="2400" b="1" i="0" u="none" strike="noStrike" cap="none">
                <a:solidFill>
                  <a:srgbClr val="1F497D"/>
                </a:solidFill>
                <a:latin typeface="Calibri"/>
                <a:ea typeface="Calibri"/>
                <a:cs typeface="Calibri"/>
                <a:sym typeface="Calibri"/>
              </a:rPr>
              <a:t> &amp; </a:t>
            </a:r>
            <a:r>
              <a:rPr lang="cs" sz="2400" b="1">
                <a:solidFill>
                  <a:srgbClr val="1F497D"/>
                </a:solidFill>
                <a:latin typeface="Calibri"/>
                <a:ea typeface="Calibri"/>
                <a:cs typeface="Calibri"/>
                <a:sym typeface="Calibri"/>
              </a:rPr>
              <a:t>HRY</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
        <p:nvSpPr>
          <p:cNvPr id="459" name="Google Shape;459;p60"/>
          <p:cNvSpPr/>
          <p:nvPr/>
        </p:nvSpPr>
        <p:spPr>
          <a:xfrm>
            <a:off x="3352680" y="2514600"/>
            <a:ext cx="837600" cy="455400"/>
          </a:xfrm>
          <a:prstGeom prst="rect">
            <a:avLst/>
          </a:prstGeom>
          <a:solidFill>
            <a:srgbClr val="FF0000"/>
          </a:solid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cs" sz="2400" b="1" i="0" u="none" strike="noStrike" cap="none">
                <a:solidFill>
                  <a:srgbClr val="FFFFFF"/>
                </a:solidFill>
                <a:latin typeface="Calibri"/>
                <a:ea typeface="Calibri"/>
                <a:cs typeface="Calibri"/>
                <a:sym typeface="Calibri"/>
              </a:rPr>
              <a:t>TASK</a:t>
            </a:r>
            <a:endParaRPr sz="2400" b="0" i="0" u="none" strike="noStrike" cap="none">
              <a:latin typeface="Arial"/>
              <a:ea typeface="Arial"/>
              <a:cs typeface="Arial"/>
              <a:sym typeface="Arial"/>
            </a:endParaRPr>
          </a:p>
        </p:txBody>
      </p:sp>
      <p:sp>
        <p:nvSpPr>
          <p:cNvPr id="460" name="Google Shape;460;p60"/>
          <p:cNvSpPr/>
          <p:nvPr/>
        </p:nvSpPr>
        <p:spPr>
          <a:xfrm>
            <a:off x="7467480" y="4267080"/>
            <a:ext cx="837600" cy="455400"/>
          </a:xfrm>
          <a:prstGeom prst="rect">
            <a:avLst/>
          </a:prstGeom>
          <a:solidFill>
            <a:srgbClr val="FF0000"/>
          </a:solid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cs" sz="2400" b="1" i="0" u="none" strike="noStrike" cap="none">
                <a:solidFill>
                  <a:srgbClr val="FFFFFF"/>
                </a:solidFill>
                <a:latin typeface="Calibri"/>
                <a:ea typeface="Calibri"/>
                <a:cs typeface="Calibri"/>
                <a:sym typeface="Calibri"/>
              </a:rPr>
              <a:t>TASK</a:t>
            </a:r>
            <a:endParaRPr sz="2400" b="0" i="0" u="none" strike="noStrike" cap="none">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1"/>
          <p:cNvSpPr txBox="1">
            <a:spLocks noGrp="1"/>
          </p:cNvSpPr>
          <p:nvPr>
            <p:ph type="title"/>
          </p:nvPr>
        </p:nvSpPr>
        <p:spPr>
          <a:xfrm>
            <a:off x="391250" y="331500"/>
            <a:ext cx="8206500" cy="109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a:solidFill>
                  <a:srgbClr val="1F497D"/>
                </a:solidFill>
                <a:latin typeface="Calibri"/>
                <a:ea typeface="Calibri"/>
                <a:cs typeface="Calibri"/>
                <a:sym typeface="Calibri"/>
              </a:rPr>
              <a:t>AKO</a:t>
            </a:r>
            <a:r>
              <a:rPr lang="cs" sz="3200" b="1" strike="noStrike">
                <a:solidFill>
                  <a:srgbClr val="1F497D"/>
                </a:solidFill>
                <a:latin typeface="Calibri"/>
                <a:ea typeface="Calibri"/>
                <a:cs typeface="Calibri"/>
                <a:sym typeface="Calibri"/>
              </a:rPr>
              <a:t> </a:t>
            </a:r>
            <a:r>
              <a:rPr lang="cs" sz="3200" b="1">
                <a:solidFill>
                  <a:schemeClr val="dk2"/>
                </a:solidFill>
                <a:latin typeface="Calibri"/>
                <a:ea typeface="Calibri"/>
                <a:cs typeface="Calibri"/>
                <a:sym typeface="Calibri"/>
              </a:rPr>
              <a:t>POMÁHA </a:t>
            </a:r>
            <a:r>
              <a:rPr lang="cs" sz="3200" b="1" strike="noStrike">
                <a:solidFill>
                  <a:srgbClr val="F79646"/>
                </a:solidFill>
                <a:latin typeface="Calibri"/>
                <a:ea typeface="Calibri"/>
                <a:cs typeface="Calibri"/>
                <a:sym typeface="Calibri"/>
              </a:rPr>
              <a:t>PLAY</a:t>
            </a:r>
            <a:r>
              <a:rPr lang="cs" sz="3200" b="1" strike="noStrike">
                <a:solidFill>
                  <a:srgbClr val="1F497D"/>
                </a:solidFill>
                <a:latin typeface="Calibri"/>
                <a:ea typeface="Calibri"/>
                <a:cs typeface="Calibri"/>
                <a:sym typeface="Calibri"/>
              </a:rPr>
              <a:t> MOTIV</a:t>
            </a:r>
            <a:r>
              <a:rPr lang="cs" sz="3200" b="1">
                <a:solidFill>
                  <a:srgbClr val="1F497D"/>
                </a:solidFill>
                <a:latin typeface="Calibri"/>
                <a:ea typeface="Calibri"/>
                <a:cs typeface="Calibri"/>
                <a:sym typeface="Calibri"/>
              </a:rPr>
              <a:t>OVAŤ</a:t>
            </a:r>
            <a:r>
              <a:rPr lang="cs" sz="3200" b="1" strike="noStrike">
                <a:solidFill>
                  <a:srgbClr val="1F497D"/>
                </a:solidFill>
                <a:latin typeface="Calibri"/>
                <a:ea typeface="Calibri"/>
                <a:cs typeface="Calibri"/>
                <a:sym typeface="Calibri"/>
              </a:rPr>
              <a:t> </a:t>
            </a:r>
            <a:br>
              <a:rPr lang="cs" sz="3200"/>
            </a:br>
            <a:r>
              <a:rPr lang="cs" sz="3200" b="1">
                <a:solidFill>
                  <a:srgbClr val="1F497D"/>
                </a:solidFill>
                <a:latin typeface="Calibri"/>
                <a:ea typeface="Calibri"/>
                <a:cs typeface="Calibri"/>
                <a:sym typeface="Calibri"/>
              </a:rPr>
              <a:t>MLADŠÍCH ŽIAKOV</a:t>
            </a:r>
            <a:r>
              <a:rPr lang="cs" sz="3200" b="1" strike="noStrike">
                <a:solidFill>
                  <a:srgbClr val="1F497D"/>
                </a:solidFill>
                <a:latin typeface="Calibri"/>
                <a:ea typeface="Calibri"/>
                <a:cs typeface="Calibri"/>
                <a:sym typeface="Calibri"/>
              </a:rPr>
              <a:t>?</a:t>
            </a:r>
            <a:endParaRPr sz="3200" b="0" strike="noStrike">
              <a:solidFill>
                <a:srgbClr val="000000"/>
              </a:solidFill>
              <a:latin typeface="Arial"/>
              <a:ea typeface="Arial"/>
              <a:cs typeface="Arial"/>
              <a:sym typeface="Arial"/>
            </a:endParaRPr>
          </a:p>
        </p:txBody>
      </p:sp>
      <p:sp>
        <p:nvSpPr>
          <p:cNvPr id="467" name="Google Shape;467;p61"/>
          <p:cNvSpPr txBox="1">
            <a:spLocks noGrp="1"/>
          </p:cNvSpPr>
          <p:nvPr>
            <p:ph type="body" idx="1"/>
          </p:nvPr>
        </p:nvSpPr>
        <p:spPr>
          <a:xfrm>
            <a:off x="391250" y="1584675"/>
            <a:ext cx="4015500" cy="4061400"/>
          </a:xfrm>
          <a:prstGeom prst="rect">
            <a:avLst/>
          </a:prstGeom>
          <a:noFill/>
          <a:ln>
            <a:noFill/>
          </a:ln>
        </p:spPr>
        <p:txBody>
          <a:bodyPr spcFirstLastPara="1" wrap="square" lIns="0" tIns="0" rIns="0" bIns="0" anchor="t" anchorCtr="0">
            <a:noAutofit/>
          </a:bodyPr>
          <a:lstStyle/>
          <a:p>
            <a:pPr marL="343080" marR="0" lvl="0" indent="-34308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časopisy sú zábavné</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vs.</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učebnice</a:t>
            </a:r>
            <a:endParaRPr sz="2000" b="0" i="0" u="none" strike="noStrike" cap="none">
              <a:solidFill>
                <a:srgbClr val="000000"/>
              </a:solidFill>
              <a:latin typeface="Arial"/>
              <a:ea typeface="Arial"/>
              <a:cs typeface="Arial"/>
              <a:sym typeface="Arial"/>
            </a:endParaRPr>
          </a:p>
          <a:p>
            <a:pPr marL="343080" marR="0" lvl="0" indent="-34308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komiksy</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hry</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hádanky/ hlavolamy</a:t>
            </a:r>
            <a:r>
              <a:rPr lang="cs" sz="2000" b="0" i="0" u="none" strike="noStrike" cap="none">
                <a:solidFill>
                  <a:srgbClr val="1F497D"/>
                </a:solidFill>
                <a:latin typeface="Calibri"/>
                <a:ea typeface="Calibri"/>
                <a:cs typeface="Calibri"/>
                <a:sym typeface="Calibri"/>
              </a:rPr>
              <a:t>, DIY…</a:t>
            </a:r>
            <a:endParaRPr sz="2000" b="0" i="0" u="none" strike="noStrike" cap="none">
              <a:solidFill>
                <a:srgbClr val="000000"/>
              </a:solidFill>
              <a:latin typeface="Arial"/>
              <a:ea typeface="Arial"/>
              <a:cs typeface="Arial"/>
              <a:sym typeface="Arial"/>
            </a:endParaRPr>
          </a:p>
          <a:p>
            <a:pPr marL="343080" marR="0" lvl="0" indent="-34308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rozpoznateľné postavy a</a:t>
            </a: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súčasné témy</a:t>
            </a:r>
            <a:endParaRPr sz="2000" b="0" i="0" u="none" strike="noStrike" cap="none">
              <a:solidFill>
                <a:srgbClr val="000000"/>
              </a:solidFill>
              <a:latin typeface="Arial"/>
              <a:ea typeface="Arial"/>
              <a:cs typeface="Arial"/>
              <a:sym typeface="Arial"/>
            </a:endParaRPr>
          </a:p>
          <a:p>
            <a:pPr marL="343080" marR="0" lvl="0" indent="-34308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kreatívne</a:t>
            </a:r>
            <a:r>
              <a:rPr lang="cs" sz="2000" b="0" i="0" u="none" strike="noStrike" cap="none">
                <a:solidFill>
                  <a:srgbClr val="1F497D"/>
                </a:solidFill>
                <a:latin typeface="Calibri"/>
                <a:ea typeface="Calibri"/>
                <a:cs typeface="Calibri"/>
                <a:sym typeface="Calibri"/>
              </a:rPr>
              <a:t> a </a:t>
            </a:r>
            <a:r>
              <a:rPr lang="cs" sz="2000">
                <a:solidFill>
                  <a:srgbClr val="1F497D"/>
                </a:solidFill>
                <a:latin typeface="Calibri"/>
                <a:ea typeface="Calibri"/>
                <a:cs typeface="Calibri"/>
                <a:sym typeface="Calibri"/>
              </a:rPr>
              <a:t>,,hlúpe” úlohy</a:t>
            </a:r>
            <a:endParaRPr sz="2000" b="0" i="0" u="none" strike="noStrike" cap="none">
              <a:solidFill>
                <a:srgbClr val="000000"/>
              </a:solidFill>
              <a:latin typeface="Arial"/>
              <a:ea typeface="Arial"/>
              <a:cs typeface="Arial"/>
              <a:sym typeface="Arial"/>
            </a:endParaRPr>
          </a:p>
          <a:p>
            <a:pPr marL="343080" marR="0" lvl="0" indent="-34308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precvičovanie gramatiky a slovnej zásoby hraním úloh</a:t>
            </a:r>
            <a:r>
              <a:rPr lang="cs" sz="2000" b="0" i="0" u="none" strike="noStrike" cap="none">
                <a:solidFill>
                  <a:srgbClr val="1F497D"/>
                </a:solidFill>
                <a:latin typeface="Calibri"/>
                <a:ea typeface="Calibri"/>
                <a:cs typeface="Calibri"/>
                <a:sym typeface="Calibri"/>
              </a:rPr>
              <a:t> </a:t>
            </a:r>
            <a:endParaRPr sz="2000" b="0" i="0" u="none" strike="noStrike" cap="none">
              <a:solidFill>
                <a:srgbClr val="000000"/>
              </a:solidFill>
              <a:latin typeface="Arial"/>
              <a:ea typeface="Arial"/>
              <a:cs typeface="Arial"/>
              <a:sym typeface="Arial"/>
            </a:endParaRPr>
          </a:p>
          <a:p>
            <a:pPr marL="285840" marR="0" lvl="0" indent="-285840" algn="l" rtl="0">
              <a:lnSpc>
                <a:spcPct val="150000"/>
              </a:lnSpc>
              <a:spcBef>
                <a:spcPts val="0"/>
              </a:spcBef>
              <a:spcAft>
                <a:spcPts val="0"/>
              </a:spcAft>
              <a:buClr>
                <a:srgbClr val="1F497D"/>
              </a:buClr>
              <a:buSzPts val="2000"/>
              <a:buFont typeface="Noto Sans Symbols"/>
              <a:buChar char="✔"/>
            </a:pPr>
            <a:r>
              <a:rPr lang="cs" sz="2000" b="0" i="0" u="none" strike="noStrike" cap="non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úlohy na počúvanie</a:t>
            </a:r>
            <a:r>
              <a:rPr lang="cs" sz="2000" b="0" i="0" u="none" strike="noStrike" cap="none">
                <a:solidFill>
                  <a:srgbClr val="1F497D"/>
                </a:solidFill>
                <a:latin typeface="Calibri"/>
                <a:ea typeface="Calibri"/>
                <a:cs typeface="Calibri"/>
                <a:sym typeface="Calibri"/>
              </a:rPr>
              <a:t> </a:t>
            </a:r>
            <a:endParaRPr sz="2000" b="0" i="0" u="none" strike="noStrike" cap="none">
              <a:solidFill>
                <a:srgbClr val="000000"/>
              </a:solidFill>
              <a:latin typeface="Arial"/>
              <a:ea typeface="Arial"/>
              <a:cs typeface="Arial"/>
              <a:sym typeface="Arial"/>
            </a:endParaRPr>
          </a:p>
          <a:p>
            <a:pPr marL="285840" marR="0" lvl="0" indent="-285840" algn="l" rtl="0">
              <a:lnSpc>
                <a:spcPct val="150000"/>
              </a:lnSpc>
              <a:spcBef>
                <a:spcPts val="0"/>
              </a:spcBef>
              <a:spcAft>
                <a:spcPts val="0"/>
              </a:spcAft>
              <a:buClr>
                <a:srgbClr val="1F497D"/>
              </a:buClr>
              <a:buSzPts val="2000"/>
              <a:buFont typeface="Noto Sans Symbols"/>
              <a:buChar char="✔"/>
            </a:pPr>
            <a:r>
              <a:rPr lang="cs" sz="2000">
                <a:solidFill>
                  <a:srgbClr val="1F497D"/>
                </a:solidFill>
                <a:latin typeface="Calibri"/>
                <a:ea typeface="Calibri"/>
                <a:cs typeface="Calibri"/>
                <a:sym typeface="Calibri"/>
              </a:rPr>
              <a:t> grafické prevedenie</a:t>
            </a:r>
            <a:r>
              <a:rPr lang="cs" sz="2000" b="0" i="0" u="none" strike="noStrike" cap="none">
                <a:solidFill>
                  <a:srgbClr val="1F497D"/>
                </a:solidFill>
                <a:latin typeface="Calibri"/>
                <a:ea typeface="Calibri"/>
                <a:cs typeface="Calibri"/>
                <a:sym typeface="Calibri"/>
              </a:rPr>
              <a:t>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pic>
        <p:nvPicPr>
          <p:cNvPr id="468" name="Google Shape;468;p61"/>
          <p:cNvPicPr preferRelativeResize="0"/>
          <p:nvPr/>
        </p:nvPicPr>
        <p:blipFill rotWithShape="1">
          <a:blip r:embed="rId3">
            <a:alphaModFix/>
          </a:blip>
          <a:srcRect/>
          <a:stretch/>
        </p:blipFill>
        <p:spPr>
          <a:xfrm rot="1882200">
            <a:off x="5082840" y="1996920"/>
            <a:ext cx="3022199" cy="427464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2"/>
          <p:cNvSpPr txBox="1">
            <a:spLocks noGrp="1"/>
          </p:cNvSpPr>
          <p:nvPr>
            <p:ph type="title"/>
          </p:nvPr>
        </p:nvSpPr>
        <p:spPr>
          <a:xfrm>
            <a:off x="533520" y="838080"/>
            <a:ext cx="8206500" cy="1142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a:solidFill>
                  <a:srgbClr val="1F497D"/>
                </a:solidFill>
                <a:latin typeface="Calibri"/>
                <a:ea typeface="Calibri"/>
                <a:cs typeface="Calibri"/>
                <a:sym typeface="Calibri"/>
              </a:rPr>
              <a:t>Prípadová štúdia</a:t>
            </a:r>
            <a:r>
              <a:rPr lang="cs" sz="3200" b="1" strike="noStrike">
                <a:solidFill>
                  <a:srgbClr val="1F497D"/>
                </a:solidFill>
                <a:latin typeface="Calibri"/>
                <a:ea typeface="Calibri"/>
                <a:cs typeface="Calibri"/>
                <a:sym typeface="Calibri"/>
              </a:rPr>
              <a:t> 1: </a:t>
            </a:r>
            <a:r>
              <a:rPr lang="cs" sz="3200" b="1">
                <a:solidFill>
                  <a:srgbClr val="1F497D"/>
                </a:solidFill>
                <a:latin typeface="Calibri"/>
                <a:ea typeface="Calibri"/>
                <a:cs typeface="Calibri"/>
                <a:sym typeface="Calibri"/>
              </a:rPr>
              <a:t>DOPLNENIE PRÍBEHU</a:t>
            </a:r>
            <a:br>
              <a:rPr lang="cs" sz="3200"/>
            </a:br>
            <a:r>
              <a:rPr lang="cs" sz="2000" b="0" strike="noStrike">
                <a:solidFill>
                  <a:srgbClr val="1F497D"/>
                </a:solidFill>
                <a:latin typeface="Calibri"/>
                <a:ea typeface="Calibri"/>
                <a:cs typeface="Calibri"/>
                <a:sym typeface="Calibri"/>
              </a:rPr>
              <a:t>(</a:t>
            </a:r>
            <a:r>
              <a:rPr lang="cs" sz="2000">
                <a:solidFill>
                  <a:srgbClr val="1F497D"/>
                </a:solidFill>
                <a:latin typeface="Calibri"/>
                <a:ea typeface="Calibri"/>
                <a:cs typeface="Calibri"/>
                <a:sym typeface="Calibri"/>
              </a:rPr>
              <a:t>január - február</a:t>
            </a:r>
            <a:r>
              <a:rPr lang="cs" sz="2000" b="0" strike="noStrike">
                <a:solidFill>
                  <a:srgbClr val="1F497D"/>
                </a:solidFill>
                <a:latin typeface="Calibri"/>
                <a:ea typeface="Calibri"/>
                <a:cs typeface="Calibri"/>
                <a:sym typeface="Calibri"/>
              </a:rPr>
              <a:t> 202</a:t>
            </a:r>
            <a:r>
              <a:rPr lang="cs" sz="2000">
                <a:solidFill>
                  <a:srgbClr val="1F497D"/>
                </a:solidFill>
                <a:latin typeface="Calibri"/>
                <a:ea typeface="Calibri"/>
                <a:cs typeface="Calibri"/>
                <a:sym typeface="Calibri"/>
              </a:rPr>
              <a:t>5</a:t>
            </a:r>
            <a:r>
              <a:rPr lang="cs" sz="2000" b="0" strike="noStrik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str</a:t>
            </a:r>
            <a:r>
              <a:rPr lang="cs" sz="2000" b="0" strike="noStrike">
                <a:solidFill>
                  <a:srgbClr val="1F497D"/>
                </a:solidFill>
                <a:latin typeface="Calibri"/>
                <a:ea typeface="Calibri"/>
                <a:cs typeface="Calibri"/>
                <a:sym typeface="Calibri"/>
              </a:rPr>
              <a:t>. 6-7)</a:t>
            </a:r>
            <a:endParaRPr sz="2000" b="0" strike="noStrike">
              <a:solidFill>
                <a:srgbClr val="000000"/>
              </a:solidFill>
              <a:latin typeface="Arial"/>
              <a:ea typeface="Arial"/>
              <a:cs typeface="Arial"/>
              <a:sym typeface="Arial"/>
            </a:endParaRPr>
          </a:p>
        </p:txBody>
      </p:sp>
      <p:sp>
        <p:nvSpPr>
          <p:cNvPr id="475" name="Google Shape;475;p62"/>
          <p:cNvSpPr txBox="1">
            <a:spLocks noGrp="1"/>
          </p:cNvSpPr>
          <p:nvPr>
            <p:ph type="body" idx="1"/>
          </p:nvPr>
        </p:nvSpPr>
        <p:spPr>
          <a:xfrm>
            <a:off x="457200" y="2057400"/>
            <a:ext cx="4015500" cy="3066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pic>
        <p:nvPicPr>
          <p:cNvPr id="476" name="Google Shape;476;p62" title="06.jpg"/>
          <p:cNvPicPr preferRelativeResize="0"/>
          <p:nvPr/>
        </p:nvPicPr>
        <p:blipFill rotWithShape="1">
          <a:blip r:embed="rId3">
            <a:alphaModFix/>
          </a:blip>
          <a:srcRect r="10"/>
          <a:stretch/>
        </p:blipFill>
        <p:spPr>
          <a:xfrm>
            <a:off x="1513070" y="1791725"/>
            <a:ext cx="3058919" cy="4326480"/>
          </a:xfrm>
          <a:prstGeom prst="rect">
            <a:avLst/>
          </a:prstGeom>
          <a:noFill/>
          <a:ln>
            <a:noFill/>
          </a:ln>
        </p:spPr>
      </p:pic>
      <p:pic>
        <p:nvPicPr>
          <p:cNvPr id="477" name="Google Shape;477;p62" title="07.jpg"/>
          <p:cNvPicPr preferRelativeResize="0"/>
          <p:nvPr/>
        </p:nvPicPr>
        <p:blipFill rotWithShape="1">
          <a:blip r:embed="rId4">
            <a:alphaModFix/>
          </a:blip>
          <a:srcRect r="10"/>
          <a:stretch/>
        </p:blipFill>
        <p:spPr>
          <a:xfrm>
            <a:off x="5036050" y="1791606"/>
            <a:ext cx="3058925" cy="43265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3"/>
          <p:cNvSpPr txBox="1">
            <a:spLocks noGrp="1"/>
          </p:cNvSpPr>
          <p:nvPr>
            <p:ph type="title"/>
          </p:nvPr>
        </p:nvSpPr>
        <p:spPr>
          <a:xfrm>
            <a:off x="533525" y="838075"/>
            <a:ext cx="8206500" cy="1142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a:solidFill>
                  <a:srgbClr val="1F497D"/>
                </a:solidFill>
                <a:latin typeface="Calibri"/>
                <a:ea typeface="Calibri"/>
                <a:cs typeface="Calibri"/>
                <a:sym typeface="Calibri"/>
              </a:rPr>
              <a:t>PRÍPADOVÁ ŠTÚDIA</a:t>
            </a:r>
            <a:r>
              <a:rPr lang="cs" sz="3200" b="1" strike="noStrike">
                <a:solidFill>
                  <a:srgbClr val="1F497D"/>
                </a:solidFill>
                <a:latin typeface="Calibri"/>
                <a:ea typeface="Calibri"/>
                <a:cs typeface="Calibri"/>
                <a:sym typeface="Calibri"/>
              </a:rPr>
              <a:t> 1: </a:t>
            </a:r>
            <a:r>
              <a:rPr lang="cs" sz="3200" b="1">
                <a:solidFill>
                  <a:srgbClr val="1F497D"/>
                </a:solidFill>
                <a:latin typeface="Calibri"/>
                <a:ea typeface="Calibri"/>
                <a:cs typeface="Calibri"/>
                <a:sym typeface="Calibri"/>
              </a:rPr>
              <a:t>DOPLNENIE PRÍBEHU</a:t>
            </a:r>
            <a:endParaRPr sz="3200" b="0" strike="noStrike">
              <a:solidFill>
                <a:srgbClr val="000000"/>
              </a:solidFill>
              <a:latin typeface="Arial"/>
              <a:ea typeface="Arial"/>
              <a:cs typeface="Arial"/>
              <a:sym typeface="Arial"/>
            </a:endParaRPr>
          </a:p>
        </p:txBody>
      </p:sp>
      <p:sp>
        <p:nvSpPr>
          <p:cNvPr id="484" name="Google Shape;484;p63"/>
          <p:cNvSpPr txBox="1">
            <a:spLocks noGrp="1"/>
          </p:cNvSpPr>
          <p:nvPr>
            <p:ph type="body" idx="1"/>
          </p:nvPr>
        </p:nvSpPr>
        <p:spPr>
          <a:xfrm>
            <a:off x="2133725" y="1885425"/>
            <a:ext cx="4495200" cy="4454700"/>
          </a:xfrm>
          <a:prstGeom prst="rect">
            <a:avLst/>
          </a:prstGeom>
          <a:noFill/>
          <a:ln>
            <a:noFill/>
          </a:ln>
        </p:spPr>
        <p:txBody>
          <a:bodyPr spcFirstLastPara="1" wrap="square" lIns="0" tIns="0" rIns="0" bIns="0" anchor="t" anchorCtr="0">
            <a:noAutofit/>
          </a:bodyPr>
          <a:lstStyle/>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deti milujú</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rozprávanie príbehov</a:t>
            </a:r>
            <a:r>
              <a:rPr lang="cs" sz="2400" b="0" i="0" u="none" strike="noStrike" cap="none">
                <a:solidFill>
                  <a:srgbClr val="1F497D"/>
                </a:solidFill>
                <a:latin typeface="Calibri"/>
                <a:ea typeface="Calibri"/>
                <a:cs typeface="Calibri"/>
                <a:sym typeface="Calibri"/>
              </a:rPr>
              <a:t> a </a:t>
            </a:r>
            <a:r>
              <a:rPr lang="cs" sz="2400">
                <a:solidFill>
                  <a:srgbClr val="1F497D"/>
                </a:solidFill>
                <a:latin typeface="Calibri"/>
                <a:ea typeface="Calibri"/>
                <a:cs typeface="Calibri"/>
                <a:sym typeface="Calibri"/>
              </a:rPr>
              <a:t>zábavu</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kreatívna sloboda so štruktúrou - </a:t>
            </a:r>
            <a:endParaRPr sz="2400">
              <a:solidFill>
                <a:srgbClr val="1F497D"/>
              </a:solidFill>
              <a:latin typeface="Calibri"/>
              <a:ea typeface="Calibri"/>
              <a:cs typeface="Calibri"/>
              <a:sym typeface="Calibri"/>
            </a:endParaRPr>
          </a:p>
          <a:p>
            <a:pPr marL="0" marR="0" lvl="0" indent="0" algn="l" rtl="0">
              <a:lnSpc>
                <a:spcPct val="100000"/>
              </a:lnSpc>
              <a:spcBef>
                <a:spcPts val="0"/>
              </a:spcBef>
              <a:spcAft>
                <a:spcPts val="0"/>
              </a:spcAft>
              <a:buNone/>
            </a:pPr>
            <a:r>
              <a:rPr lang="cs" sz="2400">
                <a:solidFill>
                  <a:srgbClr val="1F497D"/>
                </a:solidFill>
                <a:latin typeface="Calibri"/>
                <a:ea typeface="Calibri"/>
                <a:cs typeface="Calibri"/>
                <a:sym typeface="Calibri"/>
              </a:rPr>
              <a:t>     sebadôvera</a:t>
            </a:r>
            <a:endParaRPr sz="2400">
              <a:solidFill>
                <a:srgbClr val="1F497D"/>
              </a:solidFill>
              <a:latin typeface="Calibri"/>
              <a:ea typeface="Calibri"/>
              <a:cs typeface="Calibri"/>
              <a:sym typeface="Calibri"/>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pre žiakov 1. aj 2. stupňa</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gramatika a gramatické pojmy precvičované spolu (podvedome)</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zahrnuté počúvanie</a:t>
            </a:r>
            <a:endParaRPr sz="2400" b="0" i="0" u="none" strike="noStrike" cap="none">
              <a:solidFill>
                <a:srgbClr val="1F497D"/>
              </a:solidFill>
              <a:latin typeface="Calibri"/>
              <a:ea typeface="Calibri"/>
              <a:cs typeface="Calibri"/>
              <a:sym typeface="Calibri"/>
            </a:endParaRPr>
          </a:p>
          <a:p>
            <a:pPr marL="343080" marR="0" lvl="0" indent="-343080" algn="l" rtl="0">
              <a:lnSpc>
                <a:spcPct val="100000"/>
              </a:lnSpc>
              <a:spcBef>
                <a:spcPts val="0"/>
              </a:spcBef>
              <a:spcAft>
                <a:spcPts val="0"/>
              </a:spcAft>
              <a:buClr>
                <a:srgbClr val="1F497D"/>
              </a:buClr>
              <a:buSzPts val="2400"/>
              <a:buFont typeface="Calibri"/>
              <a:buChar char="▪"/>
            </a:pPr>
            <a:r>
              <a:rPr lang="cs" sz="2400">
                <a:solidFill>
                  <a:srgbClr val="1F497D"/>
                </a:solidFill>
                <a:latin typeface="Calibri"/>
                <a:ea typeface="Calibri"/>
                <a:cs typeface="Calibri"/>
                <a:sym typeface="Calibri"/>
              </a:rPr>
              <a:t>zábavná situácia formou hrania úloh - zahŕňa rozprávanie a hranie </a:t>
            </a:r>
            <a:endParaRPr sz="2400">
              <a:solidFill>
                <a:srgbClr val="1F497D"/>
              </a:solidFill>
              <a:latin typeface="Calibri"/>
              <a:ea typeface="Calibri"/>
              <a:cs typeface="Calibri"/>
              <a:sym typeface="Calibri"/>
            </a:endParaRPr>
          </a:p>
          <a:p>
            <a:pPr marL="343080" marR="0" lvl="0" indent="-343080" algn="l" rtl="0">
              <a:lnSpc>
                <a:spcPct val="100000"/>
              </a:lnSpc>
              <a:spcBef>
                <a:spcPts val="0"/>
              </a:spcBef>
              <a:spcAft>
                <a:spcPts val="0"/>
              </a:spcAft>
              <a:buClr>
                <a:srgbClr val="1F497D"/>
              </a:buClr>
              <a:buSzPts val="2400"/>
              <a:buFont typeface="Noto Sans Symbols"/>
              <a:buChar char="▪"/>
            </a:pPr>
            <a:r>
              <a:rPr lang="cs" sz="2400">
                <a:solidFill>
                  <a:srgbClr val="1F497D"/>
                </a:solidFill>
                <a:latin typeface="Calibri"/>
                <a:ea typeface="Calibri"/>
                <a:cs typeface="Calibri"/>
                <a:sym typeface="Calibri"/>
              </a:rPr>
              <a:t>zlepšuje plynulosť</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4"/>
          <p:cNvSpPr txBox="1">
            <a:spLocks noGrp="1"/>
          </p:cNvSpPr>
          <p:nvPr>
            <p:ph type="title"/>
          </p:nvPr>
        </p:nvSpPr>
        <p:spPr>
          <a:xfrm>
            <a:off x="533520" y="838080"/>
            <a:ext cx="8206500" cy="11427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1F497D"/>
              </a:buClr>
              <a:buSzPts val="3200"/>
              <a:buFont typeface="Calibri"/>
              <a:buNone/>
            </a:pPr>
            <a:r>
              <a:rPr lang="cs" sz="3200" b="1">
                <a:solidFill>
                  <a:srgbClr val="1F497D"/>
                </a:solidFill>
                <a:latin typeface="Calibri"/>
                <a:ea typeface="Calibri"/>
                <a:cs typeface="Calibri"/>
                <a:sym typeface="Calibri"/>
              </a:rPr>
              <a:t>PRÍPADOVÁ ŠTÚDIA</a:t>
            </a:r>
            <a:r>
              <a:rPr lang="cs" sz="3200" b="1" strike="noStrike">
                <a:solidFill>
                  <a:srgbClr val="1F497D"/>
                </a:solidFill>
                <a:latin typeface="Calibri"/>
                <a:ea typeface="Calibri"/>
                <a:cs typeface="Calibri"/>
                <a:sym typeface="Calibri"/>
              </a:rPr>
              <a:t> 2: </a:t>
            </a:r>
            <a:r>
              <a:rPr lang="cs" sz="3200" b="1">
                <a:solidFill>
                  <a:srgbClr val="1F497D"/>
                </a:solidFill>
                <a:latin typeface="Calibri"/>
                <a:ea typeface="Calibri"/>
                <a:cs typeface="Calibri"/>
                <a:sym typeface="Calibri"/>
              </a:rPr>
              <a:t>STOLNÁ HRA</a:t>
            </a:r>
            <a:br>
              <a:rPr lang="cs" sz="3200"/>
            </a:br>
            <a:r>
              <a:rPr lang="cs" sz="2000" b="0" strike="noStrike">
                <a:solidFill>
                  <a:srgbClr val="1F497D"/>
                </a:solidFill>
                <a:latin typeface="Calibri"/>
                <a:ea typeface="Calibri"/>
                <a:cs typeface="Calibri"/>
                <a:sym typeface="Calibri"/>
              </a:rPr>
              <a:t>(</a:t>
            </a:r>
            <a:r>
              <a:rPr lang="cs" sz="2000">
                <a:solidFill>
                  <a:srgbClr val="1F497D"/>
                </a:solidFill>
                <a:latin typeface="Calibri"/>
                <a:ea typeface="Calibri"/>
                <a:cs typeface="Calibri"/>
                <a:sym typeface="Calibri"/>
              </a:rPr>
              <a:t>máj </a:t>
            </a:r>
            <a:r>
              <a:rPr lang="cs" sz="2000" b="0" strike="noStrike">
                <a:solidFill>
                  <a:srgbClr val="1F497D"/>
                </a:solidFill>
                <a:latin typeface="Calibri"/>
                <a:ea typeface="Calibri"/>
                <a:cs typeface="Calibri"/>
                <a:sym typeface="Calibri"/>
              </a:rPr>
              <a:t>- </a:t>
            </a:r>
            <a:r>
              <a:rPr lang="cs" sz="2000">
                <a:solidFill>
                  <a:srgbClr val="1F497D"/>
                </a:solidFill>
                <a:latin typeface="Calibri"/>
                <a:ea typeface="Calibri"/>
                <a:cs typeface="Calibri"/>
                <a:sym typeface="Calibri"/>
              </a:rPr>
              <a:t>jún</a:t>
            </a:r>
            <a:r>
              <a:rPr lang="cs" sz="2000" b="0" strike="noStrike">
                <a:solidFill>
                  <a:srgbClr val="1F497D"/>
                </a:solidFill>
                <a:latin typeface="Calibri"/>
                <a:ea typeface="Calibri"/>
                <a:cs typeface="Calibri"/>
                <a:sym typeface="Calibri"/>
              </a:rPr>
              <a:t> 2023, </a:t>
            </a:r>
            <a:r>
              <a:rPr lang="cs" sz="2000">
                <a:solidFill>
                  <a:srgbClr val="1F497D"/>
                </a:solidFill>
                <a:latin typeface="Calibri"/>
                <a:ea typeface="Calibri"/>
                <a:cs typeface="Calibri"/>
                <a:sym typeface="Calibri"/>
              </a:rPr>
              <a:t>str</a:t>
            </a:r>
            <a:r>
              <a:rPr lang="cs" sz="2000" b="0" strike="noStrike">
                <a:solidFill>
                  <a:srgbClr val="1F497D"/>
                </a:solidFill>
                <a:latin typeface="Calibri"/>
                <a:ea typeface="Calibri"/>
                <a:cs typeface="Calibri"/>
                <a:sym typeface="Calibri"/>
              </a:rPr>
              <a:t>. 24-25)</a:t>
            </a:r>
            <a:endParaRPr sz="2000" b="0" strike="noStrike">
              <a:solidFill>
                <a:srgbClr val="000000"/>
              </a:solidFill>
              <a:latin typeface="Arial"/>
              <a:ea typeface="Arial"/>
              <a:cs typeface="Arial"/>
              <a:sym typeface="Arial"/>
            </a:endParaRPr>
          </a:p>
        </p:txBody>
      </p:sp>
      <p:sp>
        <p:nvSpPr>
          <p:cNvPr id="491" name="Google Shape;491;p64"/>
          <p:cNvSpPr txBox="1">
            <a:spLocks noGrp="1"/>
          </p:cNvSpPr>
          <p:nvPr>
            <p:ph type="body" idx="1"/>
          </p:nvPr>
        </p:nvSpPr>
        <p:spPr>
          <a:xfrm>
            <a:off x="457200" y="2057400"/>
            <a:ext cx="4015500" cy="3066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SzPts val="2400"/>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pic>
        <p:nvPicPr>
          <p:cNvPr id="492" name="Google Shape;492;p64"/>
          <p:cNvPicPr preferRelativeResize="0"/>
          <p:nvPr/>
        </p:nvPicPr>
        <p:blipFill rotWithShape="1">
          <a:blip r:embed="rId3">
            <a:alphaModFix/>
          </a:blip>
          <a:srcRect/>
          <a:stretch/>
        </p:blipFill>
        <p:spPr>
          <a:xfrm>
            <a:off x="1600200" y="1928880"/>
            <a:ext cx="3047761" cy="4310280"/>
          </a:xfrm>
          <a:prstGeom prst="rect">
            <a:avLst/>
          </a:prstGeom>
          <a:noFill/>
          <a:ln>
            <a:noFill/>
          </a:ln>
        </p:spPr>
      </p:pic>
      <p:pic>
        <p:nvPicPr>
          <p:cNvPr id="493" name="Google Shape;493;p64"/>
          <p:cNvPicPr preferRelativeResize="0"/>
          <p:nvPr/>
        </p:nvPicPr>
        <p:blipFill rotWithShape="1">
          <a:blip r:embed="rId4">
            <a:alphaModFix/>
          </a:blip>
          <a:srcRect/>
          <a:stretch/>
        </p:blipFill>
        <p:spPr>
          <a:xfrm>
            <a:off x="5185080" y="1924200"/>
            <a:ext cx="3047761" cy="431028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65"/>
          <p:cNvSpPr txBox="1">
            <a:spLocks noGrp="1"/>
          </p:cNvSpPr>
          <p:nvPr>
            <p:ph type="title"/>
          </p:nvPr>
        </p:nvSpPr>
        <p:spPr>
          <a:xfrm>
            <a:off x="533520" y="838080"/>
            <a:ext cx="8206500" cy="1142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chemeClr val="dk2"/>
              </a:buClr>
              <a:buSzPts val="3200"/>
              <a:buFont typeface="Calibri"/>
              <a:buNone/>
            </a:pPr>
            <a:r>
              <a:rPr lang="cs" sz="3200" b="1">
                <a:solidFill>
                  <a:schemeClr val="dk2"/>
                </a:solidFill>
                <a:latin typeface="Calibri"/>
                <a:ea typeface="Calibri"/>
                <a:cs typeface="Calibri"/>
                <a:sym typeface="Calibri"/>
              </a:rPr>
              <a:t>PRÍPADOVÁ ŠTÚDIA 2: STOLNÁ HRA</a:t>
            </a:r>
            <a:endParaRPr sz="3200" b="0" strike="noStrike">
              <a:solidFill>
                <a:srgbClr val="000000"/>
              </a:solidFill>
              <a:latin typeface="Arial"/>
              <a:ea typeface="Arial"/>
              <a:cs typeface="Arial"/>
              <a:sym typeface="Arial"/>
            </a:endParaRPr>
          </a:p>
        </p:txBody>
      </p:sp>
      <p:sp>
        <p:nvSpPr>
          <p:cNvPr id="500" name="Google Shape;500;p65"/>
          <p:cNvSpPr txBox="1">
            <a:spLocks noGrp="1"/>
          </p:cNvSpPr>
          <p:nvPr>
            <p:ph type="body" idx="1"/>
          </p:nvPr>
        </p:nvSpPr>
        <p:spPr>
          <a:xfrm>
            <a:off x="2133725" y="2209676"/>
            <a:ext cx="4495200" cy="2907900"/>
          </a:xfrm>
          <a:prstGeom prst="rect">
            <a:avLst/>
          </a:prstGeom>
          <a:noFill/>
          <a:ln>
            <a:noFill/>
          </a:ln>
        </p:spPr>
        <p:txBody>
          <a:bodyPr spcFirstLastPara="1" wrap="square" lIns="0" tIns="0" rIns="0" bIns="0" anchor="t" anchorCtr="0">
            <a:noAutofit/>
          </a:bodyPr>
          <a:lstStyle/>
          <a:p>
            <a:pPr marL="343080" marR="0" lvl="0" indent="-343080" algn="l" rtl="0">
              <a:lnSpc>
                <a:spcPct val="100000"/>
              </a:lnSpc>
              <a:spcBef>
                <a:spcPts val="0"/>
              </a:spcBef>
              <a:spcAft>
                <a:spcPts val="0"/>
              </a:spcAft>
              <a:buClr>
                <a:srgbClr val="1F497D"/>
              </a:buClr>
              <a:buSzPts val="2400"/>
              <a:buFont typeface="Arial"/>
              <a:buChar char="•"/>
            </a:pPr>
            <a:r>
              <a:rPr lang="cs" sz="2400">
                <a:solidFill>
                  <a:srgbClr val="1F497D"/>
                </a:solidFill>
                <a:latin typeface="Calibri"/>
                <a:ea typeface="Calibri"/>
                <a:cs typeface="Calibri"/>
                <a:sym typeface="Calibri"/>
              </a:rPr>
              <a:t>hry</a:t>
            </a:r>
            <a:r>
              <a:rPr lang="cs" sz="2400" b="0" i="0" u="none" strike="noStrike" cap="none">
                <a:solidFill>
                  <a:srgbClr val="1F497D"/>
                </a:solidFill>
                <a:latin typeface="Calibri"/>
                <a:ea typeface="Calibri"/>
                <a:cs typeface="Calibri"/>
                <a:sym typeface="Calibri"/>
              </a:rPr>
              <a:t> – </a:t>
            </a:r>
            <a:r>
              <a:rPr lang="cs" sz="2400">
                <a:solidFill>
                  <a:srgbClr val="1F497D"/>
                </a:solidFill>
                <a:latin typeface="Calibri"/>
                <a:ea typeface="Calibri"/>
                <a:cs typeface="Calibri"/>
                <a:sym typeface="Calibri"/>
              </a:rPr>
              <a:t>najefektívnejšie</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motivačné nástroje</a:t>
            </a:r>
            <a:r>
              <a:rPr lang="cs" sz="2400" b="0" i="0" u="none" strike="noStrike" cap="none">
                <a:solidFill>
                  <a:srgbClr val="1F497D"/>
                </a:solidFill>
                <a:latin typeface="Calibri"/>
                <a:ea typeface="Calibri"/>
                <a:cs typeface="Calibri"/>
                <a:sym typeface="Calibri"/>
              </a:rPr>
              <a:t> </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Arial"/>
              <a:buChar char="•"/>
            </a:pPr>
            <a:r>
              <a:rPr lang="cs" sz="2400">
                <a:solidFill>
                  <a:srgbClr val="1F497D"/>
                </a:solidFill>
                <a:latin typeface="Calibri"/>
                <a:ea typeface="Calibri"/>
                <a:cs typeface="Calibri"/>
                <a:sym typeface="Calibri"/>
              </a:rPr>
              <a:t>spolupráca</a:t>
            </a:r>
            <a:r>
              <a:rPr lang="cs" sz="2400" b="0" i="0" u="none" strike="noStrike" cap="none">
                <a:solidFill>
                  <a:srgbClr val="1F497D"/>
                </a:solidFill>
                <a:latin typeface="Calibri"/>
                <a:ea typeface="Calibri"/>
                <a:cs typeface="Calibri"/>
                <a:sym typeface="Calibri"/>
              </a:rPr>
              <a:t> a </a:t>
            </a:r>
            <a:r>
              <a:rPr lang="cs" sz="2400">
                <a:solidFill>
                  <a:srgbClr val="1F497D"/>
                </a:solidFill>
                <a:latin typeface="Calibri"/>
                <a:ea typeface="Calibri"/>
                <a:cs typeface="Calibri"/>
                <a:sym typeface="Calibri"/>
              </a:rPr>
              <a:t>súťaž</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Arial"/>
              <a:buChar char="•"/>
            </a:pPr>
            <a:r>
              <a:rPr lang="cs" sz="2400">
                <a:solidFill>
                  <a:srgbClr val="1F497D"/>
                </a:solidFill>
                <a:latin typeface="Calibri"/>
                <a:ea typeface="Calibri"/>
                <a:cs typeface="Calibri"/>
                <a:sym typeface="Calibri"/>
              </a:rPr>
              <a:t>rozprávanie</a:t>
            </a:r>
            <a:r>
              <a:rPr lang="cs" sz="2400" b="0" i="0" u="none" strike="noStrike" cap="none">
                <a:solidFill>
                  <a:srgbClr val="1F497D"/>
                </a:solidFill>
                <a:latin typeface="Calibri"/>
                <a:ea typeface="Calibri"/>
                <a:cs typeface="Calibri"/>
                <a:sym typeface="Calibri"/>
              </a:rPr>
              <a:t> a</a:t>
            </a:r>
            <a:r>
              <a:rPr lang="cs" sz="2400">
                <a:solidFill>
                  <a:srgbClr val="1F497D"/>
                </a:solidFill>
                <a:latin typeface="Calibri"/>
                <a:ea typeface="Calibri"/>
                <a:cs typeface="Calibri"/>
                <a:sym typeface="Calibri"/>
              </a:rPr>
              <a:t> používanie</a:t>
            </a:r>
            <a:r>
              <a:rPr lang="cs" sz="2400" b="0" i="0" u="none" strike="noStrike" cap="none">
                <a:solidFill>
                  <a:srgbClr val="1F497D"/>
                </a:solidFill>
                <a:latin typeface="Calibri"/>
                <a:ea typeface="Calibri"/>
                <a:cs typeface="Calibri"/>
                <a:sym typeface="Calibri"/>
              </a:rPr>
              <a:t> </a:t>
            </a:r>
            <a:r>
              <a:rPr lang="cs" sz="2400">
                <a:solidFill>
                  <a:srgbClr val="1F497D"/>
                </a:solidFill>
                <a:latin typeface="Calibri"/>
                <a:ea typeface="Calibri"/>
                <a:cs typeface="Calibri"/>
                <a:sym typeface="Calibri"/>
              </a:rPr>
              <a:t>angličtiny</a:t>
            </a:r>
            <a:r>
              <a:rPr lang="cs" sz="2400" b="0" i="0" u="none" strike="noStrike" cap="none">
                <a:solidFill>
                  <a:srgbClr val="1F497D"/>
                </a:solidFill>
                <a:latin typeface="Calibri"/>
                <a:ea typeface="Calibri"/>
                <a:cs typeface="Calibri"/>
                <a:sym typeface="Calibri"/>
              </a:rPr>
              <a:t> – </a:t>
            </a:r>
            <a:r>
              <a:rPr lang="cs" sz="2400">
                <a:solidFill>
                  <a:srgbClr val="1F497D"/>
                </a:solidFill>
                <a:latin typeface="Calibri"/>
                <a:ea typeface="Calibri"/>
                <a:cs typeface="Calibri"/>
                <a:sym typeface="Calibri"/>
              </a:rPr>
              <a:t>len nástroj hry</a:t>
            </a:r>
            <a:r>
              <a:rPr lang="cs" sz="2400" b="0" i="0" u="none" strike="noStrike" cap="none">
                <a:solidFill>
                  <a:srgbClr val="1F497D"/>
                </a:solidFill>
                <a:latin typeface="Calibri"/>
                <a:ea typeface="Calibri"/>
                <a:cs typeface="Calibri"/>
                <a:sym typeface="Calibri"/>
              </a:rPr>
              <a:t>  </a:t>
            </a:r>
            <a:endParaRPr sz="2400" b="0" i="0" u="none" strike="noStrike" cap="none">
              <a:solidFill>
                <a:srgbClr val="000000"/>
              </a:solidFill>
              <a:latin typeface="Arial"/>
              <a:ea typeface="Arial"/>
              <a:cs typeface="Arial"/>
              <a:sym typeface="Arial"/>
            </a:endParaRPr>
          </a:p>
          <a:p>
            <a:pPr marL="343080" marR="0" lvl="0" indent="-343080" algn="l" rtl="0">
              <a:lnSpc>
                <a:spcPct val="100000"/>
              </a:lnSpc>
              <a:spcBef>
                <a:spcPts val="0"/>
              </a:spcBef>
              <a:spcAft>
                <a:spcPts val="0"/>
              </a:spcAft>
              <a:buClr>
                <a:srgbClr val="1F497D"/>
              </a:buClr>
              <a:buSzPts val="2400"/>
              <a:buFont typeface="Arial"/>
              <a:buChar char="•"/>
            </a:pPr>
            <a:r>
              <a:rPr lang="cs" sz="2400">
                <a:solidFill>
                  <a:srgbClr val="1F497D"/>
                </a:solidFill>
                <a:latin typeface="Calibri"/>
                <a:ea typeface="Calibri"/>
                <a:cs typeface="Calibri"/>
                <a:sym typeface="Calibri"/>
              </a:rPr>
              <a:t>precvičovanie gramatiky a slovnej zásoby spolu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66"/>
          <p:cNvSpPr/>
          <p:nvPr/>
        </p:nvSpPr>
        <p:spPr>
          <a:xfrm>
            <a:off x="5062075" y="2534375"/>
            <a:ext cx="3794100" cy="3155100"/>
          </a:xfrm>
          <a:prstGeom prst="rect">
            <a:avLst/>
          </a:prstGeom>
          <a:noFill/>
          <a:ln>
            <a:noFill/>
          </a:ln>
        </p:spPr>
        <p:txBody>
          <a:bodyPr spcFirstLastPara="1" wrap="square" lIns="0" tIns="0" rIns="0" bIns="0" anchor="t" anchorCtr="0">
            <a:noAutofit/>
          </a:bodyPr>
          <a:lstStyle/>
          <a:p>
            <a:pPr marL="457200" marR="0" lvl="0" indent="0" algn="l" rtl="0">
              <a:lnSpc>
                <a:spcPct val="100000"/>
              </a:lnSpc>
              <a:spcBef>
                <a:spcPts val="0"/>
              </a:spcBef>
              <a:spcAft>
                <a:spcPts val="0"/>
              </a:spcAft>
              <a:buClr>
                <a:srgbClr val="000000"/>
              </a:buClr>
              <a:buSzPts val="2000"/>
              <a:buFont typeface="Arial"/>
              <a:buNone/>
            </a:pPr>
            <a:endParaRPr sz="2000" b="0" i="1" u="none" strike="noStrike" cap="none">
              <a:solidFill>
                <a:srgbClr val="002060"/>
              </a:solidFill>
              <a:latin typeface="Calibri"/>
              <a:ea typeface="Calibri"/>
              <a:cs typeface="Calibri"/>
              <a:sym typeface="Calibri"/>
            </a:endParaRPr>
          </a:p>
        </p:txBody>
      </p:sp>
      <p:sp>
        <p:nvSpPr>
          <p:cNvPr id="507" name="Google Shape;507;p66"/>
          <p:cNvSpPr txBox="1"/>
          <p:nvPr/>
        </p:nvSpPr>
        <p:spPr>
          <a:xfrm>
            <a:off x="2514600" y="5562600"/>
            <a:ext cx="184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chemeClr val="dk2"/>
              </a:solidFill>
              <a:latin typeface="Calibri"/>
              <a:ea typeface="Calibri"/>
              <a:cs typeface="Calibri"/>
              <a:sym typeface="Calibri"/>
            </a:endParaRPr>
          </a:p>
        </p:txBody>
      </p:sp>
      <p:sp>
        <p:nvSpPr>
          <p:cNvPr id="508" name="Google Shape;508;p66"/>
          <p:cNvSpPr/>
          <p:nvPr/>
        </p:nvSpPr>
        <p:spPr>
          <a:xfrm>
            <a:off x="514350" y="12593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b="0" i="0" u="none" strike="noStrike" cap="none">
                <a:solidFill>
                  <a:srgbClr val="2E75B5"/>
                </a:solidFill>
                <a:latin typeface="Calibri"/>
                <a:ea typeface="Calibri"/>
                <a:cs typeface="Calibri"/>
                <a:sym typeface="Calibri"/>
              </a:rPr>
              <a:t>N</a:t>
            </a:r>
            <a:r>
              <a:rPr lang="cs" sz="4000">
                <a:solidFill>
                  <a:srgbClr val="2E75B5"/>
                </a:solidFill>
                <a:latin typeface="Calibri"/>
                <a:ea typeface="Calibri"/>
                <a:cs typeface="Calibri"/>
                <a:sym typeface="Calibri"/>
              </a:rPr>
              <a:t>ejaké</a:t>
            </a:r>
            <a:r>
              <a:rPr lang="cs" sz="4000" b="0" i="0" u="none" strike="noStrike" cap="none">
                <a:solidFill>
                  <a:srgbClr val="2E75B5"/>
                </a:solidFill>
                <a:latin typeface="Calibri"/>
                <a:ea typeface="Calibri"/>
                <a:cs typeface="Calibri"/>
                <a:sym typeface="Calibri"/>
              </a:rPr>
              <a:t> </a:t>
            </a:r>
            <a:r>
              <a:rPr lang="cs" sz="4000">
                <a:solidFill>
                  <a:srgbClr val="2E75B5"/>
                </a:solidFill>
                <a:latin typeface="Calibri"/>
                <a:ea typeface="Calibri"/>
                <a:cs typeface="Calibri"/>
                <a:sym typeface="Calibri"/>
              </a:rPr>
              <a:t>otázky</a:t>
            </a:r>
            <a:r>
              <a:rPr lang="cs" sz="4000" b="0" i="0" u="none" strike="noStrike" cap="none">
                <a:solidFill>
                  <a:srgbClr val="2E75B5"/>
                </a:solidFill>
                <a:latin typeface="Calibri"/>
                <a:ea typeface="Calibri"/>
                <a:cs typeface="Calibri"/>
                <a:sym typeface="Calibri"/>
              </a:rPr>
              <a:t>?</a:t>
            </a:r>
            <a:endParaRPr sz="4000" b="0" i="0" u="none" strike="noStrike" cap="none">
              <a:solidFill>
                <a:srgbClr val="000000"/>
              </a:solidFill>
              <a:latin typeface="Arial"/>
              <a:ea typeface="Arial"/>
              <a:cs typeface="Arial"/>
              <a:sym typeface="Arial"/>
            </a:endParaRPr>
          </a:p>
        </p:txBody>
      </p:sp>
      <p:pic>
        <p:nvPicPr>
          <p:cNvPr id="509" name="Google Shape;509;p66"/>
          <p:cNvPicPr preferRelativeResize="0">
            <a:picLocks noGrp="1"/>
          </p:cNvPicPr>
          <p:nvPr>
            <p:ph type="body" idx="4294967295"/>
          </p:nvPr>
        </p:nvPicPr>
        <p:blipFill rotWithShape="1">
          <a:blip r:embed="rId3">
            <a:alphaModFix/>
          </a:blip>
          <a:srcRect/>
          <a:stretch/>
        </p:blipFill>
        <p:spPr>
          <a:xfrm>
            <a:off x="2699400" y="2187502"/>
            <a:ext cx="3865500" cy="2748900"/>
          </a:xfrm>
          <a:prstGeom prst="rect">
            <a:avLst/>
          </a:prstGeom>
          <a:noFill/>
          <a:ln>
            <a:noFill/>
          </a:ln>
        </p:spPr>
      </p:pic>
      <p:sp>
        <p:nvSpPr>
          <p:cNvPr id="510" name="Google Shape;510;p66"/>
          <p:cNvSpPr/>
          <p:nvPr/>
        </p:nvSpPr>
        <p:spPr>
          <a:xfrm>
            <a:off x="514350" y="5373825"/>
            <a:ext cx="8208000" cy="820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75B5"/>
              </a:buClr>
              <a:buSzPts val="4400"/>
              <a:buFont typeface="Calibri"/>
              <a:buNone/>
            </a:pPr>
            <a:r>
              <a:rPr lang="cs" sz="4000">
                <a:solidFill>
                  <a:srgbClr val="2E75B5"/>
                </a:solidFill>
                <a:latin typeface="Calibri"/>
                <a:ea typeface="Calibri"/>
                <a:cs typeface="Calibri"/>
                <a:sym typeface="Calibri"/>
              </a:rPr>
              <a:t>ĎA</a:t>
            </a:r>
            <a:r>
              <a:rPr lang="cs" sz="4000" b="0" i="0" u="none" strike="noStrike" cap="none">
                <a:solidFill>
                  <a:srgbClr val="2E75B5"/>
                </a:solidFill>
                <a:latin typeface="Calibri"/>
                <a:ea typeface="Calibri"/>
                <a:cs typeface="Calibri"/>
                <a:sym typeface="Calibri"/>
              </a:rPr>
              <a:t>KUJEME ZA POZORNO</a:t>
            </a:r>
            <a:r>
              <a:rPr lang="cs" sz="4000">
                <a:solidFill>
                  <a:srgbClr val="2E75B5"/>
                </a:solidFill>
                <a:latin typeface="Calibri"/>
                <a:ea typeface="Calibri"/>
                <a:cs typeface="Calibri"/>
                <a:sym typeface="Calibri"/>
              </a:rPr>
              <a:t>SŤ</a:t>
            </a:r>
            <a:r>
              <a:rPr lang="cs" sz="4000" b="0" i="0" u="none" strike="noStrike" cap="none">
                <a:solidFill>
                  <a:srgbClr val="2E75B5"/>
                </a:solidFill>
                <a:latin typeface="Calibri"/>
                <a:ea typeface="Calibri"/>
                <a:cs typeface="Calibri"/>
                <a:sym typeface="Calibri"/>
              </a:rPr>
              <a:t>! :o)</a:t>
            </a:r>
            <a:endParaRPr sz="40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6711</Words>
  <Application>Microsoft Office PowerPoint</Application>
  <PresentationFormat>Prezentácia na obrazovke (4:3)</PresentationFormat>
  <Paragraphs>684</Paragraphs>
  <Slides>42</Slides>
  <Notes>42</Notes>
  <HiddenSlides>0</HiddenSlides>
  <MMClips>0</MMClips>
  <ScaleCrop>false</ScaleCrop>
  <HeadingPairs>
    <vt:vector size="6" baseType="variant">
      <vt:variant>
        <vt:lpstr>Použité písma</vt:lpstr>
      </vt:variant>
      <vt:variant>
        <vt:i4>5</vt:i4>
      </vt:variant>
      <vt:variant>
        <vt:lpstr>Motív</vt:lpstr>
      </vt:variant>
      <vt:variant>
        <vt:i4>2</vt:i4>
      </vt:variant>
      <vt:variant>
        <vt:lpstr>Nadpisy snímok</vt:lpstr>
      </vt:variant>
      <vt:variant>
        <vt:i4>42</vt:i4>
      </vt:variant>
    </vt:vector>
  </HeadingPairs>
  <TitlesOfParts>
    <vt:vector size="49" baseType="lpstr">
      <vt:lpstr>Roboto</vt:lpstr>
      <vt:lpstr>Times New Roman</vt:lpstr>
      <vt:lpstr>Calibri</vt:lpstr>
      <vt:lpstr>Arial</vt:lpstr>
      <vt:lpstr>Noto Sans Symbols</vt:lpstr>
      <vt:lpstr>Simple Light</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AKO POMÁHA READY MOTIVOVAŤ MLADŠÍCH ŽIAKOV? </vt:lpstr>
      <vt:lpstr>Prezentácia programu PowerPoint</vt:lpstr>
      <vt:lpstr>PRE-READING = WARM-UP  </vt:lpstr>
      <vt:lpstr>READING</vt:lpstr>
      <vt:lpstr>POST-READING</vt:lpstr>
      <vt:lpstr>AKO POMÁHA PLAY MOTIVOVAŤ  MLADŠÍCH ŽIAKOV?</vt:lpstr>
      <vt:lpstr>Prípadová štúdia 1: DOPLNENIE PRÍBEHU (január - február 2025, str. 6-7)</vt:lpstr>
      <vt:lpstr>PRÍPADOVÁ ŠTÚDIA 1: DOPLNENIE PRÍBEHU</vt:lpstr>
      <vt:lpstr>PRÍPADOVÁ ŠTÚDIA 2: STOLNÁ HRA (máj - jún 2023, str. 24-25)</vt:lpstr>
      <vt:lpstr>PRÍPADOVÁ ŠTÚDIA 2: STOLNÁ HRA</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Michaela Zajacová</cp:lastModifiedBy>
  <cp:revision>10</cp:revision>
  <dcterms:modified xsi:type="dcterms:W3CDTF">2025-09-23T21:47:55Z</dcterms:modified>
</cp:coreProperties>
</file>